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41"/>
  </p:notesMasterIdLst>
  <p:handoutMasterIdLst>
    <p:handoutMasterId r:id="rId42"/>
  </p:handoutMasterIdLst>
  <p:sldIdLst>
    <p:sldId id="395" r:id="rId5"/>
    <p:sldId id="399" r:id="rId6"/>
    <p:sldId id="430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22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398" r:id="rId38"/>
    <p:sldId id="396" r:id="rId39"/>
    <p:sldId id="397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втун Александра Викторовна" initials="КА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6433" autoAdjust="0"/>
  </p:normalViewPr>
  <p:slideViewPr>
    <p:cSldViewPr>
      <p:cViewPr>
        <p:scale>
          <a:sx n="81" d="100"/>
          <a:sy n="81" d="100"/>
        </p:scale>
        <p:origin x="-2838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8CF-BBDA-4465-8973-ED14F4F6462E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6207-14D8-4996-AA71-839C4026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6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1621-7A81-407D-92F1-BC662398EA37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B649-87B9-493B-B55F-39B6DBB6E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2994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5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3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2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8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6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8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4" y="276226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8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5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3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4" y="5083141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8" y="415603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98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0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42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9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0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0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4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5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2119797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2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0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2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2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92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7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4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1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9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4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4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20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9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2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7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6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8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7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7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8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1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7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2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8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9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4237552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931028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2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9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50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3747778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5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4" y="3754315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441254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2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2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urza.ru" TargetMode="External"/><Relationship Id="rId2" Type="http://schemas.openxmlformats.org/officeDocument/2006/relationships/hyperlink" Target="mailto:ntcees@nsk.so-ups.ru" TargetMode="Externa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arurz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31"/>
          <p:cNvSpPr>
            <a:spLocks noGrp="1"/>
          </p:cNvSpPr>
          <p:nvPr>
            <p:ph type="subTitle" idx="1"/>
          </p:nvPr>
        </p:nvSpPr>
        <p:spPr>
          <a:xfrm>
            <a:off x="699496" y="3203805"/>
            <a:ext cx="4791268" cy="729252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Century Gothic" panose="020B0502020202020204" pitchFamily="34" charset="0"/>
              </a:rPr>
              <a:t>инструмент автоматизации работ для расчёта аварийных режимов, выбора параметров анализа срабатывания устройств РЗА, проверки электротехнического оборудования</a:t>
            </a:r>
            <a:endParaRPr lang="ru-RU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90916" y="2841294"/>
            <a:ext cx="4799848" cy="362511"/>
          </a:xfrm>
        </p:spPr>
        <p:txBody>
          <a:bodyPr/>
          <a:lstStyle/>
          <a:p>
            <a:r>
              <a:rPr lang="ru-RU" dirty="0" smtClean="0"/>
              <a:t>ПВК «АРУ РЗА»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565274" cy="342900"/>
          </a:xfrm>
        </p:spPr>
        <p:txBody>
          <a:bodyPr/>
          <a:lstStyle/>
          <a:p>
            <a:pPr lvl="0"/>
            <a:r>
              <a:rPr lang="ru-RU" sz="800" dirty="0" smtClean="0">
                <a:solidFill>
                  <a:srgbClr val="FFFFFF"/>
                </a:solidFill>
              </a:rPr>
              <a:t>Санкт-Петербург, 2021</a:t>
            </a:r>
            <a:endParaRPr lang="ru-RU" sz="800" dirty="0">
              <a:solidFill>
                <a:srgbClr val="FFFFFF"/>
              </a:solidFill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E63312"/>
                </a:solidFill>
                <a:ea typeface="Times New Roman"/>
              </a:rPr>
              <a:t>ntc@ntcees.ru</a:t>
            </a:r>
            <a:endParaRPr lang="ru-RU" dirty="0">
              <a:solidFill>
                <a:srgbClr val="E6331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5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Блок эквивалентирования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4223387D-9EC2-470A-BE6F-8C22EBE4D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4" y="1844824"/>
            <a:ext cx="7987948" cy="387223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468756" y="3024796"/>
            <a:ext cx="4628475" cy="2255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39" name="Прямоугольник 38"/>
          <p:cNvSpPr/>
          <p:nvPr/>
        </p:nvSpPr>
        <p:spPr>
          <a:xfrm>
            <a:off x="8372674" y="2492008"/>
            <a:ext cx="206637" cy="202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CBC11364-19F9-4905-A33C-ADF229511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22" y="2020805"/>
            <a:ext cx="3047737" cy="264996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C8101C3-0825-4B35-94CE-667F83482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5" y="1849508"/>
            <a:ext cx="7987946" cy="386755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A907C9A-CA58-4C02-98C9-F4E30565A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844824"/>
            <a:ext cx="79879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/>
              <a:t>Модуль К.У.Р.С.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sp>
        <p:nvSpPr>
          <p:cNvPr id="12" name="Объект 8"/>
          <p:cNvSpPr>
            <a:spLocks noGrp="1"/>
          </p:cNvSpPr>
          <p:nvPr>
            <p:ph idx="1"/>
          </p:nvPr>
        </p:nvSpPr>
        <p:spPr>
          <a:xfrm>
            <a:off x="675968" y="1484784"/>
            <a:ext cx="7901595" cy="4536503"/>
          </a:xfr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554"/>
              </a:spcBef>
              <a:buNone/>
            </a:pPr>
            <a:r>
              <a:rPr lang="ru-RU" sz="1600" dirty="0"/>
              <a:t>К.У.Р.С. – интерпретируемый язык высокого уровня, имеющий свои правила составления файла команд, предназначенный для проведения расчётов, с использованием параметров объектов сети, результатов расчёта режимов сети. Команды языка повторяют функции, которые можно реализовать через пользовательский интерфейс программы, а также реализуют функции, доступные только с помощью данного модуля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lnSpc>
                <a:spcPts val="2100"/>
              </a:lnSpc>
              <a:spcBef>
                <a:spcPts val="554"/>
              </a:spcBef>
              <a:buNone/>
            </a:pPr>
            <a:r>
              <a:rPr lang="ru-RU" sz="1400" b="1" dirty="0"/>
              <a:t>Возможности модуля: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различных типов повреждений (включая множественные);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режима сети (коммутации и нагрузки);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изменение/добавление/удаление </a:t>
            </a:r>
            <a:r>
              <a:rPr lang="ru-RU" sz="1400" dirty="0"/>
              <a:t>объектов сети; 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переменных / формул / циклов / условий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r>
              <a:rPr lang="ru-RU" sz="1400" b="1" dirty="0"/>
              <a:t>Функциональные команды модуля: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эквивалентирование сети;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ТКЗ по месту </a:t>
            </a:r>
            <a:r>
              <a:rPr lang="ru-RU" sz="1400" dirty="0" smtClean="0"/>
              <a:t>повреждения, расчёт токов качаний, расчёт ПСПП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специальные команды для расчёта </a:t>
            </a:r>
            <a:r>
              <a:rPr lang="ru-RU" sz="1400" dirty="0" err="1"/>
              <a:t>уставок</a:t>
            </a:r>
            <a:r>
              <a:rPr lang="ru-RU" sz="1400" dirty="0"/>
              <a:t> и проверки чувствительности устройств РЗ с относительной селективностью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43986"/>
            <a:ext cx="7569594" cy="3744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62" y="2345965"/>
            <a:ext cx="3566402" cy="136603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33AF8C8-A45D-445A-ADCD-DB7DDD660BFF}"/>
              </a:ext>
            </a:extLst>
          </p:cNvPr>
          <p:cNvCxnSpPr>
            <a:cxnSpLocks/>
          </p:cNvCxnSpPr>
          <p:nvPr/>
        </p:nvCxnSpPr>
        <p:spPr>
          <a:xfrm>
            <a:off x="3715804" y="2935039"/>
            <a:ext cx="83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21431FF-607A-404F-AA3A-DA46BEB7E308}"/>
              </a:ext>
            </a:extLst>
          </p:cNvPr>
          <p:cNvCxnSpPr>
            <a:cxnSpLocks/>
          </p:cNvCxnSpPr>
          <p:nvPr/>
        </p:nvCxnSpPr>
        <p:spPr>
          <a:xfrm>
            <a:off x="2995724" y="2502991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круглая скобка 16">
            <a:extLst>
              <a:ext uri="{FF2B5EF4-FFF2-40B4-BE49-F238E27FC236}">
                <a16:creationId xmlns:a16="http://schemas.microsoft.com/office/drawing/2014/main" xmlns="" id="{858458A8-D625-4C1B-8DE9-B877C26FCE3B}"/>
              </a:ext>
            </a:extLst>
          </p:cNvPr>
          <p:cNvSpPr/>
          <p:nvPr/>
        </p:nvSpPr>
        <p:spPr>
          <a:xfrm>
            <a:off x="6109907" y="3230549"/>
            <a:ext cx="198185" cy="462258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</p:spTree>
    <p:extLst>
      <p:ext uri="{BB962C8B-B14F-4D97-AF65-F5344CB8AC3E}">
        <p14:creationId xmlns:p14="http://schemas.microsoft.com/office/powerpoint/2010/main" val="29878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/>
              <a:t>Защиты с абсолютной селективностью: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01022" y="908720"/>
            <a:ext cx="4540328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Позволяют производить расчёты </a:t>
            </a:r>
            <a:r>
              <a:rPr lang="ru-RU" dirty="0" err="1" smtClean="0"/>
              <a:t>уставок</a:t>
            </a:r>
            <a:r>
              <a:rPr lang="ru-RU" dirty="0" smtClean="0"/>
              <a:t> срабатывания по методикам от производителя. Значения </a:t>
            </a:r>
            <a:r>
              <a:rPr lang="ru-RU" dirty="0" err="1" smtClean="0"/>
              <a:t>уставок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охраняются в фонд устройств РЗ с последующим использованием в других модулях.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Основные возможности: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Реализованы модули, позволяющие рассчитывать </a:t>
            </a:r>
            <a:r>
              <a:rPr lang="ru-RU" dirty="0" err="1"/>
              <a:t>уставки</a:t>
            </a:r>
            <a:r>
              <a:rPr lang="ru-RU" dirty="0"/>
              <a:t> защит, основанных на дифференциальном принципе (ДЗШ (ABB, ЭКРА, </a:t>
            </a:r>
            <a:r>
              <a:rPr lang="ru-RU" dirty="0" err="1"/>
              <a:t>Siemens</a:t>
            </a:r>
            <a:r>
              <a:rPr lang="ru-RU" dirty="0"/>
              <a:t>, РНТ, ДЗТ), ДФЗ(ЭКРА, </a:t>
            </a:r>
            <a:r>
              <a:rPr lang="ru-RU" dirty="0" err="1"/>
              <a:t>Micom</a:t>
            </a:r>
            <a:r>
              <a:rPr lang="ru-RU" dirty="0"/>
              <a:t>, эл-мех), ДЗЛ (ABB, ЭКРА, </a:t>
            </a:r>
            <a:r>
              <a:rPr lang="ru-RU" dirty="0" err="1"/>
              <a:t>Micom</a:t>
            </a:r>
            <a:r>
              <a:rPr lang="ru-RU" dirty="0"/>
              <a:t>, GE, </a:t>
            </a:r>
            <a:r>
              <a:rPr lang="ru-RU" dirty="0" err="1"/>
              <a:t>Siemens</a:t>
            </a:r>
            <a:r>
              <a:rPr lang="ru-RU" dirty="0"/>
              <a:t>, эл-мех), НВЧЗ (ЭКРА, эл-мех). Всего 16 модулей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Модули расчёта имеют привязку к модулю К.У.Р.С., для учёта </a:t>
            </a:r>
            <a:r>
              <a:rPr lang="ru-RU" dirty="0" err="1"/>
              <a:t>подрежимов</a:t>
            </a:r>
            <a:r>
              <a:rPr lang="ru-RU" dirty="0"/>
              <a:t>, с автоматическим формированием файла приказов, и выбором требуемого расчётного режима.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Модули автоматически формируют пояснительную записку.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Реализован свободный переход между расчётными шагами.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и загрузка задания на расчёт.</a:t>
            </a:r>
          </a:p>
          <a:p>
            <a:pPr>
              <a:lnSpc>
                <a:spcPct val="100000"/>
              </a:lnSpc>
            </a:pPr>
            <a:r>
              <a:rPr lang="ru-RU" dirty="0"/>
              <a:t>Фонд устройств основных защит (20 моделей защит по умолчанию + пользовательский конструктор защиты).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определения минимального состава генерирующего оборудования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831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99" y="1437046"/>
            <a:ext cx="5396467" cy="492688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Пошаговый процесс расчёта </a:t>
            </a:r>
            <a:r>
              <a:rPr lang="ru-RU" sz="2400" dirty="0" err="1">
                <a:ea typeface="Open Sans" panose="020B0606030504020204" pitchFamily="34" charset="0"/>
                <a:cs typeface="Arial" panose="020B0604020202020204" pitchFamily="34" charset="0"/>
              </a:rPr>
              <a:t>уставок</a:t>
            </a:r>
            <a:endParaRPr lang="ru-RU" sz="24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абсолютной </a:t>
            </a:r>
            <a:r>
              <a:rPr lang="ru-RU" dirty="0" smtClean="0"/>
              <a:t>селективностью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2A4D0F3A-479D-4DF9-B617-5EDD01D2BCA5}"/>
              </a:ext>
            </a:extLst>
          </p:cNvPr>
          <p:cNvSpPr txBox="1">
            <a:spLocks/>
          </p:cNvSpPr>
          <p:nvPr/>
        </p:nvSpPr>
        <p:spPr>
          <a:xfrm>
            <a:off x="1951209" y="281956"/>
            <a:ext cx="6425115" cy="466560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4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7651" y="1621882"/>
            <a:ext cx="3554549" cy="353061"/>
          </a:xfrm>
          <a:prstGeom prst="roundRect">
            <a:avLst>
              <a:gd name="adj" fmla="val 7912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5" name="TextBox 14"/>
          <p:cNvSpPr txBox="1"/>
          <p:nvPr/>
        </p:nvSpPr>
        <p:spPr>
          <a:xfrm>
            <a:off x="7064225" y="1610219"/>
            <a:ext cx="1692988" cy="3763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НАВИГАЦИЯ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15907" y="2118017"/>
            <a:ext cx="3403444" cy="2963789"/>
          </a:xfrm>
          <a:prstGeom prst="roundRect">
            <a:avLst>
              <a:gd name="adj" fmla="val 3820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7" name="TextBox 16"/>
          <p:cNvSpPr txBox="1"/>
          <p:nvPr/>
        </p:nvSpPr>
        <p:spPr>
          <a:xfrm>
            <a:off x="7199486" y="2832557"/>
            <a:ext cx="1422466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ПАНЕЛЬ РАСЧЁТОВ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81068" y="5859214"/>
            <a:ext cx="5383157" cy="453793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9" name="TextBox 18"/>
          <p:cNvSpPr txBox="1"/>
          <p:nvPr/>
        </p:nvSpPr>
        <p:spPr>
          <a:xfrm>
            <a:off x="7034728" y="5783651"/>
            <a:ext cx="1845438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ЭЛЕМЕНТЫ 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99399" y="2112040"/>
            <a:ext cx="1760086" cy="2969766"/>
          </a:xfrm>
          <a:prstGeom prst="roundRect">
            <a:avLst>
              <a:gd name="adj" fmla="val 95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1" name="TextBox 20"/>
          <p:cNvSpPr txBox="1"/>
          <p:nvPr/>
        </p:nvSpPr>
        <p:spPr>
          <a:xfrm>
            <a:off x="68632" y="2564904"/>
            <a:ext cx="1646816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ИСХОДНЫЕ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41050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9" grpId="0"/>
      <p:bldP spid="20" grpId="0" animBg="1"/>
      <p:bldP spid="20" grpId="1" animBg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Взаимодействие с модулем К.У.Р.С.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абсолютной </a:t>
            </a:r>
            <a:r>
              <a:rPr lang="ru-RU" dirty="0" smtClean="0"/>
              <a:t>селективностью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2A4D0F3A-479D-4DF9-B617-5EDD01D2BCA5}"/>
              </a:ext>
            </a:extLst>
          </p:cNvPr>
          <p:cNvSpPr txBox="1">
            <a:spLocks/>
          </p:cNvSpPr>
          <p:nvPr/>
        </p:nvSpPr>
        <p:spPr>
          <a:xfrm>
            <a:off x="1951209" y="281956"/>
            <a:ext cx="6425115" cy="466560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4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79D8D1E-BC03-4873-9D19-3472093F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1412776"/>
            <a:ext cx="7914138" cy="4967945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147009" y="2863356"/>
            <a:ext cx="2776919" cy="63765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9CC250B-BA39-44D3-94CD-2881E9ECD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68" y="2086524"/>
            <a:ext cx="5689721" cy="31268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3491488-FFDD-4107-B014-FDF294B95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76470"/>
            <a:ext cx="673915" cy="2114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B167323-CCE6-486B-B8BC-D504C3D7E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428300"/>
            <a:ext cx="7901596" cy="49770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06AE3A0-ACE9-4713-9FFA-7A9958ACD5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10" y="1834001"/>
            <a:ext cx="5606512" cy="37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5399 0.293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/>
              <a:t>Защиты с относительной селективностью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72668" y="1393338"/>
            <a:ext cx="4540328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В </a:t>
            </a:r>
            <a:r>
              <a:rPr lang="ru-RU" dirty="0"/>
              <a:t>модуле К.У.Р.С реализованы специальные команды для расчёта </a:t>
            </a:r>
            <a:r>
              <a:rPr lang="ru-RU" dirty="0" err="1"/>
              <a:t>уставок</a:t>
            </a:r>
            <a:r>
              <a:rPr lang="ru-RU" dirty="0"/>
              <a:t> токовых защит с относительной селективностью (МТЗ, ТЗНП, ТЗОП) и дистанционных защит </a:t>
            </a:r>
            <a:r>
              <a:rPr lang="ru-RU" dirty="0" smtClean="0"/>
              <a:t>(защиты на эл-мех и </a:t>
            </a:r>
            <a:r>
              <a:rPr lang="ru-RU" dirty="0" err="1" smtClean="0"/>
              <a:t>микроэл</a:t>
            </a:r>
            <a:r>
              <a:rPr lang="ru-RU" dirty="0" smtClean="0"/>
              <a:t>. базе; ЭКРА; Сириус, </a:t>
            </a:r>
            <a:r>
              <a:rPr lang="ru-RU" dirty="0" err="1" smtClean="0"/>
              <a:t>Micom</a:t>
            </a:r>
            <a:r>
              <a:rPr lang="ru-RU" dirty="0" smtClean="0"/>
              <a:t>; </a:t>
            </a:r>
            <a:r>
              <a:rPr lang="ru-RU" dirty="0" err="1" smtClean="0"/>
              <a:t>Micom</a:t>
            </a:r>
            <a:r>
              <a:rPr lang="ru-RU" dirty="0" smtClean="0"/>
              <a:t>; </a:t>
            </a:r>
            <a:r>
              <a:rPr lang="ru-RU" dirty="0" err="1"/>
              <a:t>Siemens</a:t>
            </a:r>
            <a:r>
              <a:rPr lang="ru-RU" dirty="0"/>
              <a:t>; </a:t>
            </a:r>
            <a:r>
              <a:rPr lang="ru-RU" dirty="0" smtClean="0"/>
              <a:t>ABB; </a:t>
            </a:r>
            <a:r>
              <a:rPr lang="ru-RU" dirty="0"/>
              <a:t>Сириус; </a:t>
            </a:r>
            <a:r>
              <a:rPr lang="ru-RU" dirty="0" err="1"/>
              <a:t>Релематика</a:t>
            </a:r>
            <a:r>
              <a:rPr lang="ru-RU" dirty="0"/>
              <a:t> универсальная ДЗ).</a:t>
            </a:r>
          </a:p>
          <a:p>
            <a:pPr>
              <a:lnSpc>
                <a:spcPct val="100000"/>
              </a:lnSpc>
            </a:pPr>
            <a:r>
              <a:rPr lang="ru-RU" dirty="0"/>
              <a:t>Использование пуска по напряжению для МТЗ и ТЗОП;</a:t>
            </a:r>
          </a:p>
          <a:p>
            <a:pPr>
              <a:lnSpc>
                <a:spcPct val="100000"/>
              </a:lnSpc>
            </a:pPr>
            <a:r>
              <a:rPr lang="ru-RU" dirty="0"/>
              <a:t>Использование реле направления мощности разных типов для токовых защит;</a:t>
            </a:r>
          </a:p>
          <a:p>
            <a:pPr>
              <a:lnSpc>
                <a:spcPct val="100000"/>
              </a:lnSpc>
            </a:pPr>
            <a:r>
              <a:rPr lang="ru-RU" dirty="0"/>
              <a:t>Графический интерфейс для выбора </a:t>
            </a:r>
            <a:r>
              <a:rPr lang="ru-RU" dirty="0" err="1"/>
              <a:t>уставок</a:t>
            </a:r>
            <a:r>
              <a:rPr lang="ru-RU" dirty="0"/>
              <a:t> дистанционных защит, с возможностью графического расчёта.</a:t>
            </a:r>
          </a:p>
          <a:p>
            <a:pPr>
              <a:lnSpc>
                <a:spcPct val="100000"/>
              </a:lnSpc>
            </a:pPr>
            <a:r>
              <a:rPr lang="ru-RU" dirty="0"/>
              <a:t>База </a:t>
            </a:r>
            <a:r>
              <a:rPr lang="ru-RU" dirty="0" err="1"/>
              <a:t>уставок</a:t>
            </a:r>
            <a:r>
              <a:rPr lang="ru-RU" dirty="0"/>
              <a:t> устройств РЗ, с сохранением в файл формата *.</a:t>
            </a:r>
            <a:r>
              <a:rPr lang="ru-RU" dirty="0" err="1"/>
              <a:t>faru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анализа срабатывания резервных защит с отображением состояния в каждый момент времени, возможностью задания отказа срабатывания.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автоматизированного расчёта </a:t>
            </a:r>
            <a:r>
              <a:rPr lang="ru-RU" dirty="0" err="1"/>
              <a:t>уставок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определения минимального состава генерирующего оборудования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492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8000188" cy="624121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Команды модуля К.У.Р.С. для расчёта</a:t>
            </a:r>
            <a:r>
              <a:rPr lang="en-US" sz="2400" dirty="0"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a typeface="Open Sans" panose="020B0606030504020204" pitchFamily="34" charset="0"/>
                <a:cs typeface="Arial" panose="020B0604020202020204" pitchFamily="34" charset="0"/>
              </a:rPr>
              <a:t>уставок</a:t>
            </a:r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 РЗ</a:t>
            </a:r>
            <a:endParaRPr lang="en-US" sz="24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Отстройка :</a:t>
            </a:r>
            <a:endParaRPr lang="en-US" sz="1400" dirty="0" smtClean="0"/>
          </a:p>
          <a:p>
            <a:pPr lvl="1"/>
            <a:r>
              <a:rPr lang="ru-RU" sz="1400" dirty="0"/>
              <a:t>КЗ</a:t>
            </a:r>
          </a:p>
          <a:p>
            <a:pPr lvl="1"/>
            <a:r>
              <a:rPr lang="ru-RU" sz="1400" dirty="0" err="1"/>
              <a:t>неполнофазного</a:t>
            </a:r>
            <a:r>
              <a:rPr lang="ru-RU" sz="1400" dirty="0"/>
              <a:t> режима;</a:t>
            </a:r>
          </a:p>
          <a:p>
            <a:pPr lvl="1"/>
            <a:r>
              <a:rPr lang="ru-RU" sz="1400" dirty="0"/>
              <a:t>нагрузочного режима;</a:t>
            </a:r>
          </a:p>
          <a:p>
            <a:pPr lvl="1"/>
            <a:r>
              <a:rPr lang="ru-RU" sz="1400" dirty="0"/>
              <a:t>тока небаланса;</a:t>
            </a:r>
          </a:p>
          <a:p>
            <a:pPr lvl="1"/>
            <a:r>
              <a:rPr lang="ru-RU" sz="1400" dirty="0"/>
              <a:t>универсальное </a:t>
            </a:r>
            <a:r>
              <a:rPr lang="ru-RU" sz="1400" dirty="0" smtClean="0"/>
              <a:t>условие.</a:t>
            </a:r>
          </a:p>
          <a:p>
            <a:pPr marL="0" indent="0">
              <a:buNone/>
            </a:pPr>
            <a:r>
              <a:rPr lang="ru-RU" sz="1400" dirty="0" smtClean="0"/>
              <a:t>Согласование</a:t>
            </a:r>
          </a:p>
          <a:p>
            <a:pPr lvl="1"/>
            <a:r>
              <a:rPr lang="ru-RU" sz="1400" dirty="0"/>
              <a:t>при перемещении точки повреждения</a:t>
            </a:r>
          </a:p>
          <a:p>
            <a:pPr lvl="1"/>
            <a:r>
              <a:rPr lang="ru-RU" sz="1400" dirty="0"/>
              <a:t>вывод на грань срабатывания при повреждении в узле (различными способами)</a:t>
            </a:r>
          </a:p>
          <a:p>
            <a:pPr lvl="1"/>
            <a:r>
              <a:rPr lang="ru-RU" sz="1400" dirty="0"/>
              <a:t>согласование в каскаде</a:t>
            </a:r>
          </a:p>
          <a:p>
            <a:pPr marL="0" indent="0">
              <a:buNone/>
            </a:pPr>
            <a:r>
              <a:rPr lang="ru-RU" sz="1400" dirty="0"/>
              <a:t>Проверка чувствительности</a:t>
            </a:r>
          </a:p>
          <a:p>
            <a:pPr lvl="1"/>
            <a:r>
              <a:rPr lang="ru-RU" sz="1400" dirty="0"/>
              <a:t>по </a:t>
            </a:r>
            <a:r>
              <a:rPr lang="ru-RU" sz="1400" dirty="0" err="1"/>
              <a:t>уставке</a:t>
            </a:r>
            <a:endParaRPr lang="ru-RU" sz="1400" dirty="0"/>
          </a:p>
          <a:p>
            <a:pPr lvl="1"/>
            <a:r>
              <a:rPr lang="ru-RU" sz="1400" dirty="0"/>
              <a:t>по току точной работы</a:t>
            </a:r>
          </a:p>
          <a:p>
            <a:pPr lvl="1"/>
            <a:r>
              <a:rPr lang="ru-RU" sz="1400" dirty="0"/>
              <a:t>реле направления мощности</a:t>
            </a:r>
          </a:p>
          <a:p>
            <a:pPr lvl="1"/>
            <a:r>
              <a:rPr lang="ru-RU" sz="1400" dirty="0"/>
              <a:t>реле напряжения</a:t>
            </a:r>
          </a:p>
          <a:p>
            <a:pPr lvl="1"/>
            <a:r>
              <a:rPr lang="ru-RU" sz="1400" dirty="0"/>
              <a:t>устройства блокировки при качаниях</a:t>
            </a:r>
          </a:p>
          <a:p>
            <a:pPr lvl="1"/>
            <a:r>
              <a:rPr lang="ru-RU" sz="1400" dirty="0"/>
              <a:t>универсальное </a:t>
            </a:r>
            <a:r>
              <a:rPr lang="ru-RU" sz="1400" dirty="0" smtClean="0"/>
              <a:t>условие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</a:t>
            </a:r>
            <a:r>
              <a:rPr lang="ru-RU" dirty="0" smtClean="0"/>
              <a:t>относительной селективностью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2059548"/>
            <a:ext cx="8000788" cy="400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393" y="3127878"/>
            <a:ext cx="5593253" cy="29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FD926294-2F8C-4FE3-8AE0-56C6338785C2}"/>
              </a:ext>
            </a:extLst>
          </p:cNvPr>
          <p:cNvCxnSpPr>
            <a:cxnSpLocks/>
          </p:cNvCxnSpPr>
          <p:nvPr/>
        </p:nvCxnSpPr>
        <p:spPr>
          <a:xfrm>
            <a:off x="1662411" y="2040913"/>
            <a:ext cx="871191" cy="1614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1BECEC9-B0BF-4005-9748-740076607254}"/>
              </a:ext>
            </a:extLst>
          </p:cNvPr>
          <p:cNvSpPr txBox="1"/>
          <p:nvPr/>
        </p:nvSpPr>
        <p:spPr>
          <a:xfrm>
            <a:off x="2158527" y="1476073"/>
            <a:ext cx="245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Параметры повреждения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BF081BE0-CD49-44CF-AD7D-A617C100B218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86003" y="2060848"/>
            <a:ext cx="753949" cy="1649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E35343-C43B-465D-AF42-A5CBFF3F16FB}"/>
              </a:ext>
            </a:extLst>
          </p:cNvPr>
          <p:cNvSpPr txBox="1"/>
          <p:nvPr/>
        </p:nvSpPr>
        <p:spPr>
          <a:xfrm>
            <a:off x="4750503" y="1420457"/>
            <a:ext cx="197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Величины замера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F3C481BC-FBC2-46F3-93DE-8175A1A725A4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479842" y="2005232"/>
            <a:ext cx="259632" cy="1649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434E29E0-39DE-4C17-821D-3F65522600AC}"/>
              </a:ext>
            </a:extLst>
          </p:cNvPr>
          <p:cNvCxnSpPr>
            <a:cxnSpLocks/>
          </p:cNvCxnSpPr>
          <p:nvPr/>
        </p:nvCxnSpPr>
        <p:spPr>
          <a:xfrm flipH="1">
            <a:off x="6585263" y="1959491"/>
            <a:ext cx="1303363" cy="1695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A23568-4AF1-4A1A-9F2E-2458D8A1C318}"/>
              </a:ext>
            </a:extLst>
          </p:cNvPr>
          <p:cNvSpPr txBox="1"/>
          <p:nvPr/>
        </p:nvSpPr>
        <p:spPr>
          <a:xfrm>
            <a:off x="538643" y="1456138"/>
            <a:ext cx="19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Параметры расчёта</a:t>
            </a:r>
            <a:endParaRPr lang="ru-RU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482911C-0BB3-4D35-8A42-745CDE214DFD}"/>
              </a:ext>
            </a:extLst>
          </p:cNvPr>
          <p:cNvSpPr txBox="1"/>
          <p:nvPr/>
        </p:nvSpPr>
        <p:spPr>
          <a:xfrm>
            <a:off x="7239052" y="1420457"/>
            <a:ext cx="159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Результат расчёта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6FA1B1A-2388-44B3-8FC3-6CDF58C9C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522552"/>
            <a:ext cx="8000788" cy="46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6" grpId="0"/>
      <p:bldP spid="24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Фонд устройств РЗ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72668" y="1746378"/>
            <a:ext cx="4540328" cy="347582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Предназначен для хранения, модификации и использовании в расчётах информации об </a:t>
            </a:r>
            <a:r>
              <a:rPr lang="ru-RU" sz="1400" dirty="0" err="1"/>
              <a:t>уставках</a:t>
            </a:r>
            <a:r>
              <a:rPr lang="ru-RU" sz="1400" dirty="0"/>
              <a:t> устройств релейной защиты</a:t>
            </a:r>
            <a:r>
              <a:rPr lang="ru-RU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сохранение фонда устройств РЗ в отдельный файл формата *.FARU (для одной сети могут быть использованы различные файлы базы);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использование защит при расчёте </a:t>
            </a:r>
            <a:r>
              <a:rPr lang="ru-RU" sz="1400" dirty="0" err="1"/>
              <a:t>уставок</a:t>
            </a:r>
            <a:r>
              <a:rPr lang="ru-RU" sz="1400" dirty="0"/>
              <a:t> в модуле К.У.Р.С., модуле МСГО и в модуле АРУ;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импорт фонда из ПВК «АРМ СРЗА</a:t>
            </a:r>
            <a:r>
              <a:rPr lang="ru-RU" sz="1400" dirty="0" smtClean="0"/>
              <a:t>»;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40854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4967" y="2564904"/>
            <a:ext cx="3312759" cy="374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графический редактор характеристик срабатывания дистанционных защит;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токовые защиты задание ТЗНП, МТЗ, ТЗОП (с использованием реле мощности для определения направленности действия защиты и пуска по напряжению);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узла замера напряжения;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нескольких ВВ для одной ступени, с возможностью задания нескольких мест действия защиты (используется в модуле АС);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произвольного количества ступеней защит;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4687818" cy="469603"/>
          </a:xfrm>
        </p:spPr>
        <p:txBody>
          <a:bodyPr/>
          <a:lstStyle/>
          <a:p>
            <a:r>
              <a:rPr lang="ru-RU" dirty="0"/>
              <a:t>Возможности в части ступенчатых защит: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Фонд </a:t>
            </a:r>
            <a:r>
              <a:rPr lang="ru-RU" dirty="0">
                <a:cs typeface="Arial" panose="020B0604020202020204" pitchFamily="34" charset="0"/>
              </a:rPr>
              <a:t>устройств РЗ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305" y="2586394"/>
            <a:ext cx="3853957" cy="32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4967" y="2564904"/>
            <a:ext cx="3312759" cy="374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задание </a:t>
            </a:r>
            <a:r>
              <a:rPr lang="ru-RU" sz="1400" dirty="0" err="1"/>
              <a:t>уставок</a:t>
            </a:r>
            <a:r>
              <a:rPr lang="ru-RU" sz="1400" dirty="0"/>
              <a:t> срабатывания всех используемых органов в соответствии с терминалом защиты;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мест установки полукомплектов защиты с последующим определением соответствия </a:t>
            </a:r>
            <a:r>
              <a:rPr lang="ru-RU" sz="1400" dirty="0" err="1"/>
              <a:t>уставок</a:t>
            </a:r>
            <a:r>
              <a:rPr lang="ru-RU" sz="1400" dirty="0"/>
              <a:t> срабатывания;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при проведении расчётов учитывается работа всех используемых органов;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задания пользовательской модели;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4687818" cy="469603"/>
          </a:xfrm>
        </p:spPr>
        <p:txBody>
          <a:bodyPr/>
          <a:lstStyle/>
          <a:p>
            <a:r>
              <a:rPr lang="ru-RU" dirty="0" smtClean="0"/>
              <a:t>Возможности в части </a:t>
            </a:r>
            <a:r>
              <a:rPr lang="ru-RU" dirty="0"/>
              <a:t>основных </a:t>
            </a:r>
            <a:r>
              <a:rPr lang="ru-RU" dirty="0" smtClean="0"/>
              <a:t>защит: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Фонд устройств РЗ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6" y="2564904"/>
            <a:ext cx="39168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Общие сведения о ПВК «АРУ РЗА»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ПВК «АРУ РЗА» -</a:t>
            </a:r>
            <a:r>
              <a:rPr lang="en-US" sz="1400" dirty="0"/>
              <a:t> </a:t>
            </a:r>
            <a:r>
              <a:rPr lang="ru-RU" sz="1400" dirty="0"/>
              <a:t>программно-вычислительный комплекс, разработанный АО «НТЦ ЕЭС», предназначен для</a:t>
            </a:r>
            <a:r>
              <a:rPr lang="ru-RU" sz="1400" dirty="0" smtClean="0"/>
              <a:t>: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расчёта токов короткого замыкания, в том числе использующих управляемые системы передачи переменного тока </a:t>
            </a:r>
            <a:r>
              <a:rPr lang="en-US" sz="1400" dirty="0"/>
              <a:t>FACTS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выбора параметров срабатывания и анализа действия устройств релейной защиты;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проверки электротехнического оборудования.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/>
              <a:t>Уникальными особенностями ПВК «АРУ РЗА» являются</a:t>
            </a:r>
            <a:r>
              <a:rPr lang="ru-RU" sz="1400" b="1" dirty="0" smtClean="0"/>
              <a:t>:</a:t>
            </a:r>
            <a:endParaRPr lang="en-US" sz="1400" b="1" dirty="0" smtClean="0"/>
          </a:p>
          <a:p>
            <a:pPr lvl="0">
              <a:lnSpc>
                <a:spcPct val="100000"/>
              </a:lnSpc>
            </a:pPr>
            <a:r>
              <a:rPr lang="ru-RU" sz="1400" dirty="0"/>
              <a:t>принципиально новые алгоритмы расчета электрических параметров сети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графический редактор собственной разработки;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создание и расчёт сети с неограниченным количеством узлов и ветвей;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источник тока – позволяет моделировать различные устройства </a:t>
            </a:r>
            <a:r>
              <a:rPr lang="en-US" sz="1400" dirty="0"/>
              <a:t>FACTS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импорт параметров элементов, топологии и графического изображения электрической сети из файлов ПВК АРМ </a:t>
            </a:r>
            <a:r>
              <a:rPr lang="ru-RU" sz="1400" dirty="0" smtClean="0"/>
              <a:t>СРЗА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м</a:t>
            </a:r>
            <a:r>
              <a:rPr lang="ru-RU" sz="1400" dirty="0" smtClean="0"/>
              <a:t>одули по автоматизации выбора </a:t>
            </a:r>
            <a:r>
              <a:rPr lang="ru-RU" sz="1400" dirty="0" err="1" smtClean="0"/>
              <a:t>уставок</a:t>
            </a:r>
            <a:r>
              <a:rPr lang="ru-RU" sz="1400" dirty="0" smtClean="0"/>
              <a:t> и </a:t>
            </a:r>
            <a:r>
              <a:rPr lang="ru-RU" sz="1400" dirty="0"/>
              <a:t>анализа срабатывания устройств РЗ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Общие сведения о ПВК «АРУ РЗА»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1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469603"/>
          </a:xfrm>
        </p:spPr>
        <p:txBody>
          <a:bodyPr/>
          <a:lstStyle/>
          <a:p>
            <a:r>
              <a:rPr lang="ru-RU" sz="2400" dirty="0"/>
              <a:t>Модуль </a:t>
            </a:r>
            <a:r>
              <a:rPr lang="ru-RU" sz="2400" dirty="0" smtClean="0"/>
              <a:t>формирования </a:t>
            </a:r>
            <a:r>
              <a:rPr lang="ru-RU" sz="2400" dirty="0"/>
              <a:t>бланков </a:t>
            </a:r>
            <a:r>
              <a:rPr lang="ru-RU" sz="2400" dirty="0" err="1"/>
              <a:t>параметрирования</a:t>
            </a:r>
            <a:r>
              <a:rPr lang="ru-RU" sz="2400" dirty="0"/>
              <a:t> МП защит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Предназначен для упрощения процесса заполнения бланков </a:t>
            </a:r>
            <a:r>
              <a:rPr lang="ru-RU" dirty="0" err="1" smtClean="0"/>
              <a:t>параметрирования</a:t>
            </a:r>
            <a:r>
              <a:rPr lang="ru-RU" dirty="0" smtClean="0"/>
              <a:t> значениями </a:t>
            </a:r>
            <a:r>
              <a:rPr lang="ru-RU" dirty="0" err="1" smtClean="0"/>
              <a:t>уставок</a:t>
            </a:r>
            <a:r>
              <a:rPr lang="ru-RU" dirty="0" smtClean="0"/>
              <a:t> с последующей генерацией бланка в формате, определённым производителем защит.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Основные </a:t>
            </a:r>
            <a:r>
              <a:rPr lang="ru-RU" dirty="0"/>
              <a:t>возможности модуля</a:t>
            </a:r>
            <a:r>
              <a:rPr lang="ru-RU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контроль </a:t>
            </a:r>
            <a:r>
              <a:rPr lang="ru-RU" dirty="0"/>
              <a:t>допустимых диапазонов и типов значений введённых величин;</a:t>
            </a:r>
          </a:p>
          <a:p>
            <a:pPr>
              <a:lnSpc>
                <a:spcPct val="100000"/>
              </a:lnSpc>
            </a:pPr>
            <a:r>
              <a:rPr lang="ru-RU" dirty="0"/>
              <a:t>формирование протокола проверки группы </a:t>
            </a:r>
            <a:r>
              <a:rPr lang="ru-RU" dirty="0" err="1"/>
              <a:t>уставок</a:t>
            </a:r>
            <a:r>
              <a:rPr lang="ru-RU" dirty="0"/>
              <a:t> и бланка целиком;</a:t>
            </a:r>
          </a:p>
          <a:p>
            <a:pPr>
              <a:lnSpc>
                <a:spcPct val="100000"/>
              </a:lnSpc>
            </a:pPr>
            <a:r>
              <a:rPr lang="ru-RU" dirty="0"/>
              <a:t>возможность создания пользовательских шаблонов бланков </a:t>
            </a:r>
            <a:r>
              <a:rPr lang="ru-RU" dirty="0" err="1"/>
              <a:t>параметирования</a:t>
            </a:r>
            <a:r>
              <a:rPr lang="ru-RU" dirty="0"/>
              <a:t>;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бланка в формат *.</a:t>
            </a:r>
            <a:r>
              <a:rPr lang="ru-RU" dirty="0" err="1"/>
              <a:t>xml</a:t>
            </a:r>
            <a:r>
              <a:rPr lang="ru-RU" dirty="0"/>
              <a:t> для повторного использования; 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заполненного бланка в формат *.</a:t>
            </a:r>
            <a:r>
              <a:rPr lang="ru-RU" dirty="0" err="1"/>
              <a:t>docx</a:t>
            </a:r>
            <a:r>
              <a:rPr lang="ru-RU" dirty="0"/>
              <a:t> в виде, предоставленном производителем;</a:t>
            </a:r>
          </a:p>
          <a:p>
            <a:pPr>
              <a:lnSpc>
                <a:spcPct val="100000"/>
              </a:lnSpc>
            </a:pPr>
            <a:r>
              <a:rPr lang="ru-RU" dirty="0"/>
              <a:t>импорт </a:t>
            </a:r>
            <a:r>
              <a:rPr lang="ru-RU" dirty="0" err="1"/>
              <a:t>уставок</a:t>
            </a:r>
            <a:r>
              <a:rPr lang="ru-RU" dirty="0"/>
              <a:t> из фонда устройств РЗ;</a:t>
            </a:r>
          </a:p>
          <a:p>
            <a:pPr>
              <a:lnSpc>
                <a:spcPct val="100000"/>
              </a:lnSpc>
            </a:pPr>
            <a:r>
              <a:rPr lang="ru-RU" dirty="0"/>
              <a:t>задание в качестве значения величины формулы, с использованием математических операций и функций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Модуль формирования бланков </a:t>
            </a:r>
            <a:r>
              <a:rPr lang="ru-RU" dirty="0" err="1"/>
              <a:t>параметрирования</a:t>
            </a:r>
            <a:r>
              <a:rPr lang="ru-RU" dirty="0"/>
              <a:t> МП защит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6421464-52C7-41C5-B56F-304521BE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435544"/>
            <a:ext cx="7901596" cy="41063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1FEFD8B-044D-48F5-BED5-7EBB6F0B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87" y="1978412"/>
            <a:ext cx="5401958" cy="29362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395494C-21D7-4F97-8E53-5653BAC0E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6" y="1409176"/>
            <a:ext cx="5401957" cy="42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564904"/>
            <a:ext cx="3296398" cy="469603"/>
          </a:xfrm>
        </p:spPr>
        <p:txBody>
          <a:bodyPr/>
          <a:lstStyle/>
          <a:p>
            <a:r>
              <a:rPr lang="ru-RU" sz="2400" dirty="0"/>
              <a:t>Модуль расчёта параметров ВЛ/КЛ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автоматизированного </a:t>
            </a:r>
            <a:r>
              <a:rPr lang="ru-RU" sz="1400" dirty="0" smtClean="0"/>
              <a:t>расчёта параметров схемы замещения </a:t>
            </a:r>
            <a:r>
              <a:rPr lang="ru-RU" sz="1400" dirty="0"/>
              <a:t>воздушных и кабельных линий. Модуль позволяет учитывать факторы, влияющие на параметры активного сопротивления, индуктивности и ёмкости лини электропередач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Возможности: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индуктивных групп большого порядка;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</a:t>
            </a:r>
            <a:r>
              <a:rPr lang="ru-RU" sz="1400" dirty="0" smtClean="0"/>
              <a:t>вод исходных данных путём выбора из базы паспортных параметров;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экспорт результатов в модель сети;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Перечень </a:t>
            </a:r>
            <a:r>
              <a:rPr lang="ru-RU" sz="1400" dirty="0"/>
              <a:t>физических явлений, влияющих на параметры, которые можно учесть в моделировании: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взаимоиндукция;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скин-эффект (поверхностный эффект);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нагрев проводов под действием окружающей среды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Структура данных. Интерфейс.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953" y="1643113"/>
            <a:ext cx="5811024" cy="46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29" y="1596896"/>
            <a:ext cx="4675872" cy="463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83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Расчёт параметров воздушных линий.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7449" y="1573146"/>
            <a:ext cx="4792823" cy="49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1729766"/>
            <a:ext cx="7909371" cy="435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76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Расчёт параметров кабельных линий.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772" y="1651761"/>
            <a:ext cx="4637673" cy="454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218" y="1651761"/>
            <a:ext cx="5094080" cy="46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1785930"/>
            <a:ext cx="7901595" cy="433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3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296398" cy="469603"/>
          </a:xfrm>
        </p:spPr>
        <p:txBody>
          <a:bodyPr/>
          <a:lstStyle/>
          <a:p>
            <a:r>
              <a:rPr lang="ru-RU" sz="2000" dirty="0"/>
              <a:t>Расчёт параметров трансформаторов, </a:t>
            </a:r>
            <a:r>
              <a:rPr lang="ru-RU" sz="2000" dirty="0" smtClean="0"/>
              <a:t>автотрансформаторов</a:t>
            </a:r>
            <a:r>
              <a:rPr lang="ru-RU" sz="2000" dirty="0"/>
              <a:t>, реакторов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расчёта параметров схем замещения </a:t>
            </a:r>
            <a:r>
              <a:rPr lang="ru-RU" sz="1400" dirty="0" smtClean="0"/>
              <a:t>трансформаторов, автотрансформаторов </a:t>
            </a:r>
            <a:r>
              <a:rPr lang="ru-RU" sz="1400" dirty="0"/>
              <a:t>и реакторов различной конфигурации по </a:t>
            </a:r>
            <a:r>
              <a:rPr lang="ru-RU" sz="1400" dirty="0" smtClean="0"/>
              <a:t>паспортным параметрам </a:t>
            </a:r>
            <a:r>
              <a:rPr lang="ru-RU" sz="1400" dirty="0"/>
              <a:t>оборудования</a:t>
            </a:r>
            <a:r>
              <a:rPr lang="ru-RU" sz="1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Возможности</a:t>
            </a:r>
            <a:r>
              <a:rPr lang="ru-RU" sz="1400" dirty="0"/>
              <a:t>: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</a:t>
            </a:r>
            <a:r>
              <a:rPr lang="ru-RU" sz="1400" dirty="0" smtClean="0"/>
              <a:t>зменение стандартной конфигурации оборудования;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остроение схемы замещения для сложных конфигураций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ввод исходных данных путём выбора из базы паспортных параметров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выбор стороны приведения параметров;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экспорт результатов расчёта;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8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параметров трансформаторов, автотрансформаторов, реакторов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404932"/>
            <a:ext cx="7901595" cy="4259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7" y="1387772"/>
            <a:ext cx="7901595" cy="41455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FD2CBFE-D4FC-472A-974E-692811876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5" y="1697352"/>
            <a:ext cx="7701617" cy="4006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66" y="1370276"/>
            <a:ext cx="7907866" cy="45790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B0D3BAB-21D0-4975-9AF4-4DE59BB7CC1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6792" y="2225186"/>
            <a:ext cx="6279342" cy="29507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9097594-05B8-4E6C-B214-1B449714AD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394" y="1505109"/>
            <a:ext cx="7907867" cy="42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535690" cy="469603"/>
          </a:xfrm>
        </p:spPr>
        <p:txBody>
          <a:bodyPr/>
          <a:lstStyle/>
          <a:p>
            <a:r>
              <a:rPr lang="ru-RU" sz="2400" dirty="0"/>
              <a:t>Расчёт производной схемы прямой последовательности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952" y="1196752"/>
            <a:ext cx="4437948" cy="49060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 smtClean="0"/>
              <a:t>Обеспечивает </a:t>
            </a:r>
            <a:r>
              <a:rPr lang="ru-RU" sz="1400" dirty="0"/>
              <a:t>совпадение напряжений и токов прямой последовательности в дополненной схеме с таковыми на нормальной схеме, имеющей заданные несимметричные </a:t>
            </a:r>
            <a:r>
              <a:rPr lang="ru-RU" sz="1400" dirty="0" smtClean="0"/>
              <a:t>повреждения, </a:t>
            </a:r>
            <a:r>
              <a:rPr lang="ru-RU" sz="1400" dirty="0"/>
              <a:t>что позволяет оценить изменение электрических величин при несимметричных повреждениях. </a:t>
            </a:r>
            <a:endParaRPr lang="ru-RU" sz="1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/>
              <a:t>Имеется возможность задания ветвей </a:t>
            </a:r>
            <a:r>
              <a:rPr lang="ru-RU" sz="1400" dirty="0"/>
              <a:t>и/или элементы, которые нужно отключить в схеме, чтобы рассчитанную ПСПП можно было сразу подключать в схему прямой последовательности для расчёта динамики, если эти схемы имеют различия.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 smtClean="0"/>
              <a:t>Использование команды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76196E0-0F11-491E-83E5-1FA9874A52D0}"/>
              </a:ext>
            </a:extLst>
          </p:cNvPr>
          <p:cNvSpPr txBox="1"/>
          <p:nvPr/>
        </p:nvSpPr>
        <p:spPr>
          <a:xfrm>
            <a:off x="675668" y="1484785"/>
            <a:ext cx="7901595" cy="4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92"/>
              </a:spcAft>
            </a:pPr>
            <a:r>
              <a:rPr lang="ru-RU" sz="1200" b="1" dirty="0"/>
              <a:t>Доступ к модулю реализован через отдельную команду языка К.У.Р.С.</a:t>
            </a:r>
          </a:p>
          <a:p>
            <a:pPr>
              <a:spcAft>
                <a:spcPts val="492"/>
              </a:spcAft>
            </a:pPr>
            <a:r>
              <a:rPr lang="ru-RU" sz="1200" u="sng" dirty="0"/>
              <a:t/>
            </a:r>
            <a:br>
              <a:rPr lang="ru-RU" sz="1200" u="sng" dirty="0"/>
            </a:br>
            <a:r>
              <a:rPr lang="ru-RU" sz="1200" u="sng" dirty="0"/>
              <a:t>Команда состоит из трёх блоков:</a:t>
            </a:r>
          </a:p>
          <a:p>
            <a:r>
              <a:rPr lang="ru-RU" sz="1200" b="1" dirty="0"/>
              <a:t>1. Заголовок</a:t>
            </a:r>
            <a:r>
              <a:rPr lang="ru-RU" sz="1200" dirty="0"/>
              <a:t> - формирует копию текущего состояния сети, над которым будет произведён расчёт ПСПП.</a:t>
            </a:r>
          </a:p>
          <a:p>
            <a:r>
              <a:rPr lang="ru-RU" sz="1200" dirty="0"/>
              <a:t>ПСПП ( ИМЯ=СТРОКА ) (КОР=НОМЕР)</a:t>
            </a:r>
          </a:p>
          <a:p>
            <a:pPr marL="457200" lvl="2"/>
            <a:r>
              <a:rPr lang="ru-RU" sz="1200" dirty="0"/>
              <a:t>ИМЯ - имя расчёта. </a:t>
            </a:r>
            <a:r>
              <a:rPr lang="ru-RU" sz="1200" i="1" dirty="0"/>
              <a:t>Пример </a:t>
            </a:r>
            <a:r>
              <a:rPr lang="ru-RU" sz="1200" dirty="0"/>
              <a:t>: ( ИМЯ=ПСПП_при_1фКЗ ) ;</a:t>
            </a:r>
          </a:p>
          <a:p>
            <a:pPr marL="457200" lvl="2"/>
            <a:r>
              <a:rPr lang="ru-RU" sz="1200" dirty="0"/>
              <a:t>КОР - формировать файл коррекции. </a:t>
            </a:r>
            <a:r>
              <a:rPr lang="ru-RU" sz="1200" i="1" dirty="0"/>
              <a:t>Пример </a:t>
            </a:r>
            <a:r>
              <a:rPr lang="ru-RU" sz="1200" dirty="0"/>
              <a:t>: ( КОР=1 ).</a:t>
            </a:r>
          </a:p>
          <a:p>
            <a:r>
              <a:rPr lang="ru-RU" sz="1200" b="1" dirty="0"/>
              <a:t>2. Тело</a:t>
            </a:r>
            <a:r>
              <a:rPr lang="ru-RU" sz="1200" dirty="0"/>
              <a:t> - может включать в себя команды, задающие повреждения и области отключений.;</a:t>
            </a:r>
          </a:p>
          <a:p>
            <a:r>
              <a:rPr lang="ru-RU" sz="1200" b="1" dirty="0"/>
              <a:t>3. Конец</a:t>
            </a:r>
            <a:r>
              <a:rPr lang="ru-RU" sz="1200" dirty="0"/>
              <a:t> - фиксирует состояние сети, и подготавливает её для расчёта.</a:t>
            </a:r>
          </a:p>
          <a:p>
            <a:pPr>
              <a:spcAft>
                <a:spcPts val="1231"/>
              </a:spcAft>
            </a:pPr>
            <a:r>
              <a:rPr lang="ru-RU" sz="1200" dirty="0"/>
              <a:t>КОНЕЦ ПСПП</a:t>
            </a:r>
          </a:p>
          <a:p>
            <a:pPr>
              <a:lnSpc>
                <a:spcPct val="114000"/>
              </a:lnSpc>
              <a:spcAft>
                <a:spcPts val="492"/>
              </a:spcAft>
            </a:pPr>
            <a:r>
              <a:rPr lang="ru-RU" sz="1200" dirty="0"/>
              <a:t>Параметр ( КОР=НОМЕР ) позволяет формировать файл коррекции, состоящий из набора приказов, который будет отображаться в протоколе расчёта. Данный файл можно скопировать в модуль ГК или К.У.Р.С. для модификации сети в соответствии с рассчитанной ПСПП.</a:t>
            </a:r>
          </a:p>
          <a:p>
            <a:r>
              <a:rPr lang="ru-RU" sz="1200" u="sng" dirty="0"/>
              <a:t>В тело команды расчёта ПСПП могут быть заданы следующие повреждения: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/>
              <a:t>ПОВРЕЖДЕНИЕ В </a:t>
            </a:r>
            <a:r>
              <a:rPr lang="ru-RU" sz="1200" dirty="0" smtClean="0"/>
              <a:t>УЗЛЕ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ПОВРЕЖДЕНИЕ </a:t>
            </a:r>
            <a:r>
              <a:rPr lang="ru-RU" sz="1200" dirty="0"/>
              <a:t>НА </a:t>
            </a:r>
            <a:r>
              <a:rPr lang="ru-RU" sz="1200" dirty="0" smtClean="0"/>
              <a:t>ВЕТВИ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ОБРЫВ</a:t>
            </a:r>
            <a:endParaRPr lang="ru-RU" sz="1200" dirty="0"/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ПОВРЕЖДЕНИЕ </a:t>
            </a:r>
            <a:r>
              <a:rPr lang="ru-RU" sz="1200" dirty="0"/>
              <a:t>ФАЗ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A59B5DA-FC5F-4D66-B1B8-1E9942BD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018377"/>
            <a:ext cx="4730145" cy="9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Развитие ПВК «АРУ РЗА»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41011" y="1556792"/>
            <a:ext cx="790159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разработка </a:t>
            </a:r>
            <a:r>
              <a:rPr lang="ru-RU" sz="1400" dirty="0"/>
              <a:t>ПВК «АРУ РЗА» начата АО «НТЦ ЕЭС» в 2014 году.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ПВК «АРУ РЗА» включен в реестр программного обеспечения министерства связи и массовых коммуникаций от 07.12.2017 №680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период </a:t>
            </a:r>
            <a:r>
              <a:rPr lang="ru-RU" sz="1400" dirty="0" smtClean="0"/>
              <a:t>2015-2019 </a:t>
            </a:r>
            <a:r>
              <a:rPr lang="ru-RU" sz="1400" dirty="0"/>
              <a:t>гг. в </a:t>
            </a:r>
            <a:r>
              <a:rPr lang="ru-RU" sz="1400" dirty="0" err="1"/>
              <a:t>в</a:t>
            </a:r>
            <a:r>
              <a:rPr lang="ru-RU" sz="1400" dirty="0"/>
              <a:t> филиалах АО «СО ЕЭС» проводилось тестирование ПВК «АРУ РЗА». По результатам тестирования был сделан вывод: </a:t>
            </a:r>
            <a:r>
              <a:rPr lang="ru-RU" sz="1400" b="1" dirty="0"/>
              <a:t>ПВК «АРУ РЗА» программно-совместим с корпоративным программным комплексом АО «СО ЕЭС» для расчётов РЗА – АРМ </a:t>
            </a:r>
            <a:r>
              <a:rPr lang="ru-RU" sz="1400" b="1" dirty="0" smtClean="0"/>
              <a:t>СРЗА</a:t>
            </a:r>
            <a:endParaRPr lang="ru-RU" sz="1400" b="1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в 2020 г. пройдена опытная эксплуатация комплекса в филиалах АО «СО ЕЭС»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с 2021 г. </a:t>
            </a:r>
            <a:r>
              <a:rPr lang="ru-RU" sz="1400" b="1" dirty="0" smtClean="0"/>
              <a:t>комплекс введён в промышленную эксплуатацию в АО «СО ЕЭС»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используют </a:t>
            </a:r>
            <a:r>
              <a:rPr lang="ru-RU" sz="1400" dirty="0" smtClean="0"/>
              <a:t>в </a:t>
            </a:r>
            <a:r>
              <a:rPr lang="ru-RU" sz="1400" dirty="0"/>
              <a:t>рабочем </a:t>
            </a:r>
            <a:r>
              <a:rPr lang="ru-RU" sz="1400" dirty="0" smtClean="0"/>
              <a:t>процессе: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НПП «ЭКРА</a:t>
            </a:r>
            <a:r>
              <a:rPr lang="ru-RU" dirty="0" smtClean="0">
                <a:cs typeface="Times New Roman" panose="02020603050405020304" pitchFamily="18" charset="0"/>
              </a:rPr>
              <a:t>»</a:t>
            </a:r>
          </a:p>
          <a:p>
            <a:pPr lvl="1">
              <a:lnSpc>
                <a:spcPct val="100000"/>
              </a:lnSpc>
            </a:pPr>
            <a:r>
              <a:rPr lang="ru-RU" dirty="0" err="1"/>
              <a:t>Быстринский</a:t>
            </a:r>
            <a:r>
              <a:rPr lang="ru-RU" dirty="0"/>
              <a:t> </a:t>
            </a:r>
            <a:r>
              <a:rPr lang="ru-RU" dirty="0" smtClean="0"/>
              <a:t>ГОК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Башкирская Генерирующая </a:t>
            </a:r>
            <a:r>
              <a:rPr lang="ru-RU" dirty="0" smtClean="0">
                <a:cs typeface="Times New Roman" panose="02020603050405020304" pitchFamily="18" charset="0"/>
              </a:rPr>
              <a:t>компания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АО «</a:t>
            </a:r>
            <a:r>
              <a:rPr lang="ru-RU" dirty="0" err="1"/>
              <a:t>Ачинский</a:t>
            </a:r>
            <a:r>
              <a:rPr lang="ru-RU" dirty="0"/>
              <a:t> НПЗ ВНК</a:t>
            </a:r>
            <a:r>
              <a:rPr lang="ru-RU" dirty="0" smtClean="0"/>
              <a:t>»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Иркутская нефтяная </a:t>
            </a:r>
            <a:r>
              <a:rPr lang="ru-RU" dirty="0" smtClean="0">
                <a:cs typeface="Times New Roman" panose="02020603050405020304" pitchFamily="18" charset="0"/>
              </a:rPr>
              <a:t>компания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ru-RU" dirty="0" err="1">
                <a:cs typeface="Times New Roman" panose="02020603050405020304" pitchFamily="18" charset="0"/>
              </a:rPr>
              <a:t>Электрогазпроект</a:t>
            </a:r>
            <a:r>
              <a:rPr lang="ru-RU" dirty="0">
                <a:cs typeface="Times New Roman" panose="02020603050405020304" pitchFamily="18" charset="0"/>
              </a:rPr>
              <a:t>» (филиал АО «Газпром </a:t>
            </a:r>
            <a:r>
              <a:rPr lang="ru-RU" dirty="0" err="1">
                <a:cs typeface="Times New Roman" panose="02020603050405020304" pitchFamily="18" charset="0"/>
              </a:rPr>
              <a:t>электрогаз</a:t>
            </a:r>
            <a:r>
              <a:rPr lang="ru-RU" dirty="0" smtClean="0">
                <a:cs typeface="Times New Roman" panose="02020603050405020304" pitchFamily="18" charset="0"/>
              </a:rPr>
              <a:t>»)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ТОО «</a:t>
            </a:r>
            <a:r>
              <a:rPr lang="ru-RU" dirty="0" err="1"/>
              <a:t>Тяжпромэлектропроект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Общие сведения о ПВК «АРУ РЗА»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8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296398" cy="469603"/>
          </a:xfrm>
        </p:spPr>
        <p:txBody>
          <a:bodyPr/>
          <a:lstStyle/>
          <a:p>
            <a:r>
              <a:rPr lang="ru-RU" sz="2400" dirty="0"/>
              <a:t>Модуль определения места повреждения (ОМП)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определения места повреждения в электрической сети на основе электрических величин (напряжение и ток прямой, обратной и нулевой последовательностей, фазные замеры), полученных с помощью фиксирующих приборов (ФИП) или любым другим способом.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высокая </a:t>
            </a:r>
            <a:r>
              <a:rPr lang="ru-RU" sz="1400" dirty="0"/>
              <a:t>скорость и точность расчёта;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 качестве показаний фиксирующих приборов могут быть заданы любые виды замеров;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элемент поиска может быть сложной конфигурации с различными вариантами </a:t>
            </a:r>
            <a:r>
              <a:rPr lang="ru-RU" sz="1400" dirty="0" smtClean="0"/>
              <a:t>ветвления. Анализируются </a:t>
            </a:r>
            <a:r>
              <a:rPr lang="ru-RU" sz="1400" dirty="0"/>
              <a:t>все возможные пути расчёта.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модуль самостоятельно определяет ошибочные данные </a:t>
            </a:r>
            <a:r>
              <a:rPr lang="ru-RU" sz="1400" dirty="0" smtClean="0"/>
              <a:t>замеров;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/>
              <a:t>число мест установки фиксирующих приборов не ограничено. Места установки </a:t>
            </a:r>
            <a:r>
              <a:rPr lang="ru-RU" sz="1400" dirty="0" smtClean="0"/>
              <a:t>приборов </a:t>
            </a:r>
            <a:r>
              <a:rPr lang="ru-RU" sz="1400" dirty="0"/>
              <a:t>также могут быть заданы произвольно.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Возможности модуля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75669" y="1712845"/>
            <a:ext cx="396834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просмотр всех видов КЗ;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подбор переходного сопротивления;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ошибочных замеров;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вероятности места повреждения;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расчёта по фазным замерам;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расчёта в нескольких </a:t>
            </a:r>
            <a:r>
              <a:rPr lang="ru-RU" sz="1400" dirty="0" err="1"/>
              <a:t>подрежимах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вывод наиболее вероятного и всех потенциально возможных мест повреждения;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решение обратной задачи.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19" y="1444553"/>
            <a:ext cx="4304344" cy="46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Веб-сайт </a:t>
            </a:r>
            <a:r>
              <a:rPr lang="en-US" sz="2400" u="sng" dirty="0">
                <a:solidFill>
                  <a:srgbClr val="0000FF"/>
                </a:solidFill>
              </a:rPr>
              <a:t>www.arurza.ru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60032" y="1786769"/>
            <a:ext cx="3717231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/>
              <a:t>новости о ПВК «АРУ РЗА»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материалы (свидетельства, презентации, </a:t>
            </a:r>
            <a:r>
              <a:rPr lang="ru-RU" sz="1600" dirty="0" smtClean="0"/>
              <a:t>публикации, руководство пользователя)</a:t>
            </a: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запрос удалённого доступа к актуальной полной версии программы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запрос демонстрационной версии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покупка программы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внедрение в учебный процесс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форма для обратной связи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962375C-E895-47B3-9D03-A74A5CA0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847321"/>
            <a:ext cx="4086626" cy="32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Описание всех модулей программы, общих подходов, примеры работы модулей с результатами расчётов</a:t>
            </a:r>
            <a:endParaRPr lang="ru-RU" sz="16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Документация к программному комплексу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Более подробное описание по отдельно взятому модулю программы. Шаблоны и подсказки.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8"/>
          </p:nvPr>
        </p:nvSpPr>
        <p:spPr>
          <a:xfrm>
            <a:off x="1344966" y="3501005"/>
            <a:ext cx="2150709" cy="5900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Руководство пользователя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9"/>
          </p:nvPr>
        </p:nvSpPr>
        <p:spPr>
          <a:xfrm>
            <a:off x="3972668" y="3424475"/>
            <a:ext cx="2169908" cy="7430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Справки по отдельным модулям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20"/>
          </p:nvPr>
        </p:nvSpPr>
        <p:spPr>
          <a:xfrm>
            <a:off x="6523716" y="3644008"/>
            <a:ext cx="2017633" cy="304015"/>
          </a:xfrm>
        </p:spPr>
        <p:txBody>
          <a:bodyPr/>
          <a:lstStyle/>
          <a:p>
            <a:r>
              <a:rPr lang="ru-RU" dirty="0" err="1" smtClean="0"/>
              <a:t>Видеоуроки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3F79D1C1-0AD8-479F-A167-F2DF805D9B58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255446" y="4244087"/>
            <a:ext cx="2605742" cy="14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3" y="5083139"/>
            <a:ext cx="4391743" cy="1180091"/>
          </a:xfrm>
        </p:spPr>
        <p:txBody>
          <a:bodyPr/>
          <a:lstStyle/>
          <a:p>
            <a:r>
              <a:rPr lang="ru-RU" dirty="0" smtClean="0"/>
              <a:t>АО «НТЦ ЕЭС Противоаварийное управление»</a:t>
            </a:r>
            <a:br>
              <a:rPr lang="ru-RU" dirty="0" smtClean="0"/>
            </a:br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en-US" dirty="0" smtClean="0"/>
              <a:t>БЦ </a:t>
            </a:r>
            <a:r>
              <a:rPr lang="en-US" dirty="0"/>
              <a:t>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</a:t>
            </a:r>
            <a:r>
              <a:rPr lang="ru-RU" dirty="0" smtClean="0"/>
              <a:t>8</a:t>
            </a:r>
            <a:br>
              <a:rPr lang="ru-RU" dirty="0" smtClean="0"/>
            </a:br>
            <a:r>
              <a:rPr lang="ru-RU" dirty="0" smtClean="0"/>
              <a:t>Телефон: </a:t>
            </a:r>
            <a:r>
              <a:rPr lang="en-US" dirty="0"/>
              <a:t>+7 (383) 328-12-5</a:t>
            </a:r>
            <a:r>
              <a:rPr lang="ru-RU" dirty="0" smtClean="0"/>
              <a:t>4 ; факс:  </a:t>
            </a:r>
            <a:r>
              <a:rPr lang="en-US" dirty="0" smtClean="0"/>
              <a:t>+</a:t>
            </a:r>
            <a:r>
              <a:rPr lang="en-US" dirty="0"/>
              <a:t>7 (383) 328-12-5</a:t>
            </a:r>
            <a:r>
              <a:rPr lang="ru-RU" dirty="0" smtClean="0"/>
              <a:t>1</a:t>
            </a:r>
            <a:br>
              <a:rPr lang="ru-RU" dirty="0" smtClean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 </a:t>
            </a:r>
            <a:r>
              <a:rPr lang="en-US" u="sng" dirty="0" smtClean="0">
                <a:hlinkClick r:id="rId2"/>
              </a:rPr>
              <a:t>ntcees@nsk.so-ups.ru</a:t>
            </a:r>
            <a:r>
              <a:rPr lang="en-US" dirty="0"/>
              <a:t>	</a:t>
            </a:r>
            <a:r>
              <a:rPr lang="en-US" u="sng" dirty="0" smtClean="0">
                <a:hlinkClick r:id="rId3"/>
              </a:rPr>
              <a:t>info@arurza.ru</a:t>
            </a:r>
            <a:endParaRPr lang="ru-RU" u="sng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ntc@ntcees.ru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54562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www.arurza.ru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4717292" y="1608903"/>
            <a:ext cx="3153818" cy="1001991"/>
          </a:xfrm>
        </p:spPr>
        <p:txBody>
          <a:bodyPr/>
          <a:lstStyle/>
          <a:p>
            <a:r>
              <a:rPr lang="ru-RU" sz="8800" dirty="0">
                <a:solidFill>
                  <a:srgbClr val="E12E10"/>
                </a:solidFill>
              </a:rPr>
              <a:t>200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68284" y="1528666"/>
            <a:ext cx="1500602" cy="4632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 выполняемых ежегодно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2267211" y="276224"/>
            <a:ext cx="6310053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15" name="Заголовок 7">
            <a:extLst>
              <a:ext uri="{FF2B5EF4-FFF2-40B4-BE49-F238E27FC236}">
                <a16:creationId xmlns:a16="http://schemas.microsoft.com/office/drawing/2014/main" xmlns="" id="{92F342AC-F7B2-5846-BF8A-D0315D40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80" y="1694284"/>
            <a:ext cx="3102962" cy="469602"/>
          </a:xfrm>
        </p:spPr>
        <p:txBody>
          <a:bodyPr/>
          <a:lstStyle/>
          <a:p>
            <a:r>
              <a:rPr lang="ru-RU" dirty="0">
                <a:solidFill>
                  <a:srgbClr val="41445C"/>
                </a:solidFill>
              </a:rPr>
              <a:t>Миссия Группы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xmlns="" id="{50D56641-F7CF-C14F-89B3-98B91F34DFFB}"/>
              </a:ext>
            </a:extLst>
          </p:cNvPr>
          <p:cNvSpPr txBox="1">
            <a:spLocks/>
          </p:cNvSpPr>
          <p:nvPr/>
        </p:nvSpPr>
        <p:spPr>
          <a:xfrm>
            <a:off x="656880" y="2109593"/>
            <a:ext cx="3277523" cy="824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содействие экономическому развитию за счёт построения эффективных энергосистем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xmlns="" id="{E416F3D8-80D0-8142-ABFD-4F64C6D1A8C0}"/>
              </a:ext>
            </a:extLst>
          </p:cNvPr>
          <p:cNvSpPr txBox="1">
            <a:spLocks/>
          </p:cNvSpPr>
          <p:nvPr/>
        </p:nvSpPr>
        <p:spPr>
          <a:xfrm>
            <a:off x="4129712" y="4066456"/>
            <a:ext cx="4540329" cy="1395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Заказчики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органы федеральной и региональной исполнительной власти, промышленные холдинги, генерирующие компании, электросетевые организации, крупные предприятия различных отраслей экономики, отраслевые ассоциации в энергетике</a:t>
            </a:r>
          </a:p>
          <a:p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0A966FE1-D5B4-9145-82B5-CF669A825C43}"/>
              </a:ext>
            </a:extLst>
          </p:cNvPr>
          <p:cNvSpPr txBox="1">
            <a:spLocks/>
          </p:cNvSpPr>
          <p:nvPr/>
        </p:nvSpPr>
        <p:spPr>
          <a:xfrm>
            <a:off x="4234214" y="5523597"/>
            <a:ext cx="4540328" cy="868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Персонал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человек. Офисы в Москве, Санкт-Петербурге, Новосибирске, Екатеринбурге, Чебоксарах</a:t>
            </a:r>
            <a:endParaRPr lang="ru-RU" sz="1100" dirty="0">
              <a:solidFill>
                <a:srgbClr val="E63312"/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xmlns="" id="{8AF50173-DFD1-5A46-855B-C2F4BAF09137}"/>
              </a:ext>
            </a:extLst>
          </p:cNvPr>
          <p:cNvSpPr txBox="1">
            <a:spLocks/>
          </p:cNvSpPr>
          <p:nvPr/>
        </p:nvSpPr>
        <p:spPr>
          <a:xfrm>
            <a:off x="4203860" y="2375000"/>
            <a:ext cx="1937494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E63312"/>
                </a:solidFill>
              </a:rPr>
              <a:t>Объекты единичной мощностью</a:t>
            </a:r>
          </a:p>
          <a:p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6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МВт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39" name="Объект 8">
            <a:extLst>
              <a:ext uri="{FF2B5EF4-FFF2-40B4-BE49-F238E27FC236}">
                <a16:creationId xmlns:a16="http://schemas.microsoft.com/office/drawing/2014/main" xmlns="" id="{AC4D77F0-894C-A640-ACFD-308AEBE4C84B}"/>
              </a:ext>
            </a:extLst>
          </p:cNvPr>
          <p:cNvSpPr txBox="1">
            <a:spLocks/>
          </p:cNvSpPr>
          <p:nvPr/>
        </p:nvSpPr>
        <p:spPr>
          <a:xfrm>
            <a:off x="666574" y="972562"/>
            <a:ext cx="3083089" cy="77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Группа компаний НТЦ ЕЭС - дочерняя структура АО «Системный оператор Единой энергетической системы»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xmlns="" id="{92F342AC-F7B2-5846-BF8A-D0315D406E6E}"/>
              </a:ext>
            </a:extLst>
          </p:cNvPr>
          <p:cNvSpPr txBox="1">
            <a:spLocks/>
          </p:cNvSpPr>
          <p:nvPr/>
        </p:nvSpPr>
        <p:spPr>
          <a:xfrm>
            <a:off x="1155701" y="2815465"/>
            <a:ext cx="2869510" cy="260079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0" dirty="0">
                <a:solidFill>
                  <a:srgbClr val="41445C"/>
                </a:solidFill>
              </a:rPr>
              <a:t>Проектирование перспективного развития энергосистем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Испытания и настройка систем противоаварийной автоматики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и сопровождение специализированных программных и программно-аппаратных комплексов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ТЭО и комплексное сопровождение присоединения к электрическим сетям, в </a:t>
            </a:r>
            <a:r>
              <a:rPr lang="ru-RU" sz="1000" b="0" dirty="0" err="1">
                <a:solidFill>
                  <a:srgbClr val="41445C"/>
                </a:solidFill>
              </a:rPr>
              <a:t>т.ч</a:t>
            </a:r>
            <a:r>
              <a:rPr lang="ru-RU" sz="1000" b="0" dirty="0">
                <a:solidFill>
                  <a:srgbClr val="41445C"/>
                </a:solidFill>
              </a:rPr>
              <a:t>. генерации на базе ВИЭ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Развитие технологий оперативно- диспетчерского управления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Оптимизация условий энергоснабжения промышленных потребителей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нормативной правовой и технической документации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Научно-исследовательская деятельность в электроэнергетике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xmlns="" id="{4CABFBAB-C30F-5140-B9A1-7DB540045309}"/>
              </a:ext>
            </a:extLst>
          </p:cNvPr>
          <p:cNvSpPr txBox="1">
            <a:spLocks/>
          </p:cNvSpPr>
          <p:nvPr/>
        </p:nvSpPr>
        <p:spPr>
          <a:xfrm>
            <a:off x="4206558" y="3381779"/>
            <a:ext cx="4622003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Иностранные государства 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Азербайджан, Беларусь, Казахстан, Латвия и другие</a:t>
            </a:r>
            <a:endParaRPr lang="en-US" sz="1100" dirty="0">
              <a:solidFill>
                <a:srgbClr val="41455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E63312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34288AE-1FE6-3548-A25C-541F275B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139460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4F6F8A1-07ED-544E-A69D-54C1821B3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2812145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4A9A57A-439A-704A-8395-4CD8CCD89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23407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2081054-7266-A04C-8189-FB2C731E9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4" y="4231396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00B2B10-3B49-A444-B37C-3DDFB4CCD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4730692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1C9208E-8B04-D645-B26A-BB88FF30BF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550444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sp>
        <p:nvSpPr>
          <p:cNvPr id="37" name="Объект 8">
            <a:extLst>
              <a:ext uri="{FF2B5EF4-FFF2-40B4-BE49-F238E27FC236}">
                <a16:creationId xmlns:a16="http://schemas.microsoft.com/office/drawing/2014/main" xmlns="" id="{C511CBA1-50CA-CB4A-9218-EBD63F0BA391}"/>
              </a:ext>
            </a:extLst>
          </p:cNvPr>
          <p:cNvSpPr txBox="1">
            <a:spLocks/>
          </p:cNvSpPr>
          <p:nvPr/>
        </p:nvSpPr>
        <p:spPr>
          <a:xfrm>
            <a:off x="4234214" y="1265365"/>
            <a:ext cx="600247" cy="46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40" name="Текст 9">
            <a:extLst>
              <a:ext uri="{FF2B5EF4-FFF2-40B4-BE49-F238E27FC236}">
                <a16:creationId xmlns:a16="http://schemas.microsoft.com/office/drawing/2014/main" xmlns="" id="{BC8EAC41-4C96-7E4F-93C4-9AB9E13B9DB9}"/>
              </a:ext>
            </a:extLst>
          </p:cNvPr>
          <p:cNvSpPr txBox="1">
            <a:spLocks/>
          </p:cNvSpPr>
          <p:nvPr/>
        </p:nvSpPr>
        <p:spPr>
          <a:xfrm>
            <a:off x="5856309" y="2375000"/>
            <a:ext cx="1322499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Патенты на изобретения</a:t>
            </a:r>
            <a:r>
              <a:rPr lang="ru-RU" dirty="0">
                <a:solidFill>
                  <a:srgbClr val="E63312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:a16="http://schemas.microsoft.com/office/drawing/2014/main" xmlns="" id="{8BB59A78-2B43-9649-8CFA-0BF823AC3853}"/>
              </a:ext>
            </a:extLst>
          </p:cNvPr>
          <p:cNvSpPr txBox="1">
            <a:spLocks/>
          </p:cNvSpPr>
          <p:nvPr/>
        </p:nvSpPr>
        <p:spPr>
          <a:xfrm>
            <a:off x="7101502" y="2358025"/>
            <a:ext cx="1727058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Программные комплексы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rgbClr val="E63312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35D40C9-9AA2-4B40-B617-3FEE161385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68956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0DC6FC0-49B4-4F42-81E9-109C7A196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973037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</p:spTree>
    <p:extLst>
      <p:ext uri="{BB962C8B-B14F-4D97-AF65-F5344CB8AC3E}">
        <p14:creationId xmlns:p14="http://schemas.microsoft.com/office/powerpoint/2010/main" val="10341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7" y="979509"/>
            <a:ext cx="7901595" cy="923702"/>
          </a:xfrm>
        </p:spPr>
        <p:txBody>
          <a:bodyPr/>
          <a:lstStyle/>
          <a:p>
            <a:r>
              <a:rPr lang="ru-RU" sz="1200" dirty="0">
                <a:solidFill>
                  <a:srgbClr val="41445C"/>
                </a:solidFill>
              </a:rPr>
              <a:t>В Группу НТЦ ЕЭС </a:t>
            </a:r>
            <a:r>
              <a:rPr lang="ru-RU" sz="1200" b="0" dirty="0">
                <a:solidFill>
                  <a:srgbClr val="41445C"/>
                </a:solidFill>
              </a:rPr>
              <a:t>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</a:t>
            </a:r>
            <a:br>
              <a:rPr lang="ru-RU" sz="1200" b="0" dirty="0">
                <a:solidFill>
                  <a:srgbClr val="41445C"/>
                </a:solidFill>
              </a:rPr>
            </a:br>
            <a:r>
              <a:rPr lang="ru-RU" sz="1200" b="0" dirty="0">
                <a:solidFill>
                  <a:srgbClr val="41445C"/>
                </a:solidFill>
              </a:rPr>
              <a:t>Общее руководство Группой осуществляет </a:t>
            </a:r>
            <a:r>
              <a:rPr lang="ru-RU" sz="1200" dirty="0">
                <a:solidFill>
                  <a:srgbClr val="41445C"/>
                </a:solidFill>
              </a:rPr>
              <a:t>АО «НТЦ ЕЭС Группа компаний».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50311" y="2408590"/>
            <a:ext cx="1906456" cy="6807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400" dirty="0"/>
              <a:t>АО «НТЦ ЕЭС Развитие энергосистем»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3034748" y="276224"/>
            <a:ext cx="5542515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20" name="Объект 8">
            <a:extLst>
              <a:ext uri="{FF2B5EF4-FFF2-40B4-BE49-F238E27FC236}">
                <a16:creationId xmlns="" xmlns:a16="http://schemas.microsoft.com/office/drawing/2014/main" id="{37163812-B772-BF40-96D7-23FB73485509}"/>
              </a:ext>
            </a:extLst>
          </p:cNvPr>
          <p:cNvSpPr txBox="1">
            <a:spLocks/>
          </p:cNvSpPr>
          <p:nvPr/>
        </p:nvSpPr>
        <p:spPr>
          <a:xfrm>
            <a:off x="6605730" y="3103252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реализация, развитие и оптимизация проектов розничной генерации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оптимизация условий приобретения электрической энергии для потребителей электроэнергии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юридический консалтинг в электроэнергетике</a:t>
            </a:r>
          </a:p>
          <a:p>
            <a:pPr>
              <a:lnSpc>
                <a:spcPts val="1200"/>
              </a:lnSpc>
            </a:pPr>
            <a:r>
              <a:rPr lang="ru-RU" sz="1000">
                <a:solidFill>
                  <a:srgbClr val="41445C"/>
                </a:solidFill>
              </a:rPr>
              <a:t>комплексное сопровождение процесса подключения к электрическим сетям</a:t>
            </a:r>
          </a:p>
          <a:p>
            <a:pPr marL="0" indent="0">
              <a:lnSpc>
                <a:spcPts val="1200"/>
              </a:lnSpc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="" xmlns:a16="http://schemas.microsoft.com/office/drawing/2014/main" id="{F068A7DE-EE99-DF40-A92C-E6D67F87AC10}"/>
              </a:ext>
            </a:extLst>
          </p:cNvPr>
          <p:cNvSpPr txBox="1">
            <a:spLocks/>
          </p:cNvSpPr>
          <p:nvPr/>
        </p:nvSpPr>
        <p:spPr>
          <a:xfrm>
            <a:off x="6628849" y="2370101"/>
            <a:ext cx="2211776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Управление энергоснабжением»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="" xmlns:a16="http://schemas.microsoft.com/office/drawing/2014/main" id="{1F1EF011-7430-0447-806F-132B39C33FC1}"/>
              </a:ext>
            </a:extLst>
          </p:cNvPr>
          <p:cNvSpPr txBox="1">
            <a:spLocks/>
          </p:cNvSpPr>
          <p:nvPr/>
        </p:nvSpPr>
        <p:spPr>
          <a:xfrm>
            <a:off x="3989580" y="3125092"/>
            <a:ext cx="2234895" cy="131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Clr>
                <a:srgbClr val="E12E10"/>
              </a:buClr>
              <a:buFont typeface="Wingdings" pitchFamily="2" charset="2"/>
              <a:buChar char="§"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="" xmlns:a16="http://schemas.microsoft.com/office/drawing/2014/main" id="{66CD0BCA-A758-2C48-B221-15EF641B6A96}"/>
              </a:ext>
            </a:extLst>
          </p:cNvPr>
          <p:cNvSpPr txBox="1">
            <a:spLocks/>
          </p:cNvSpPr>
          <p:nvPr/>
        </p:nvSpPr>
        <p:spPr>
          <a:xfrm>
            <a:off x="3989580" y="2409099"/>
            <a:ext cx="2295424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Противоаварийное управление»</a:t>
            </a:r>
          </a:p>
        </p:txBody>
      </p:sp>
      <p:sp>
        <p:nvSpPr>
          <p:cNvPr id="30" name="Объект 13">
            <a:extLst>
              <a:ext uri="{FF2B5EF4-FFF2-40B4-BE49-F238E27FC236}">
                <a16:creationId xmlns="" xmlns:a16="http://schemas.microsoft.com/office/drawing/2014/main" id="{69B988CF-C4AE-E24C-82E4-03C7C6153B78}"/>
              </a:ext>
            </a:extLst>
          </p:cNvPr>
          <p:cNvSpPr txBox="1">
            <a:spLocks/>
          </p:cNvSpPr>
          <p:nvPr/>
        </p:nvSpPr>
        <p:spPr>
          <a:xfrm>
            <a:off x="675667" y="182106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Измайлов Руслан </a:t>
            </a:r>
            <a:r>
              <a:rPr lang="ru-RU" sz="1100" dirty="0" err="1">
                <a:solidFill>
                  <a:srgbClr val="E12E10"/>
                </a:solidFill>
              </a:rPr>
              <a:t>Кимович</a:t>
            </a:r>
            <a:endParaRPr lang="ru-RU" sz="1100" dirty="0">
              <a:solidFill>
                <a:srgbClr val="E12E10"/>
              </a:solidFill>
            </a:endParaRPr>
          </a:p>
        </p:txBody>
      </p:sp>
      <p:sp>
        <p:nvSpPr>
          <p:cNvPr id="33" name="Объект 13">
            <a:extLst>
              <a:ext uri="{FF2B5EF4-FFF2-40B4-BE49-F238E27FC236}">
                <a16:creationId xmlns="" xmlns:a16="http://schemas.microsoft.com/office/drawing/2014/main" id="{D326EC0A-D19B-204C-985C-96E0BD841101}"/>
              </a:ext>
            </a:extLst>
          </p:cNvPr>
          <p:cNvSpPr txBox="1">
            <a:spLocks/>
          </p:cNvSpPr>
          <p:nvPr/>
        </p:nvSpPr>
        <p:spPr>
          <a:xfrm>
            <a:off x="3994454" y="607398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Генеральный директор: </a:t>
            </a:r>
          </a:p>
          <a:p>
            <a:r>
              <a:rPr lang="ru-RU" dirty="0"/>
              <a:t>Крицкий Виктор Анатольевич</a:t>
            </a:r>
          </a:p>
        </p:txBody>
      </p:sp>
      <p:sp>
        <p:nvSpPr>
          <p:cNvPr id="34" name="Объект 13">
            <a:extLst>
              <a:ext uri="{FF2B5EF4-FFF2-40B4-BE49-F238E27FC236}">
                <a16:creationId xmlns="" xmlns:a16="http://schemas.microsoft.com/office/drawing/2014/main" id="{6961343E-AA70-964F-9E66-538D416CA48A}"/>
              </a:ext>
            </a:extLst>
          </p:cNvPr>
          <p:cNvSpPr txBox="1">
            <a:spLocks/>
          </p:cNvSpPr>
          <p:nvPr/>
        </p:nvSpPr>
        <p:spPr>
          <a:xfrm>
            <a:off x="6628849" y="6059146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Дацко Ксения Андреевна</a:t>
            </a:r>
          </a:p>
        </p:txBody>
      </p:sp>
      <p:sp>
        <p:nvSpPr>
          <p:cNvPr id="35" name="Объект 13">
            <a:extLst>
              <a:ext uri="{FF2B5EF4-FFF2-40B4-BE49-F238E27FC236}">
                <a16:creationId xmlns="" xmlns:a16="http://schemas.microsoft.com/office/drawing/2014/main" id="{69C18569-3354-7B40-9A45-2FB71BA2D361}"/>
              </a:ext>
            </a:extLst>
          </p:cNvPr>
          <p:cNvSpPr txBox="1">
            <a:spLocks/>
          </p:cNvSpPr>
          <p:nvPr/>
        </p:nvSpPr>
        <p:spPr>
          <a:xfrm>
            <a:off x="6363753" y="6509421"/>
            <a:ext cx="2876346" cy="29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200" dirty="0">
                <a:solidFill>
                  <a:srgbClr val="41445C"/>
                </a:solidFill>
              </a:rPr>
              <a:t>Подробнее </a:t>
            </a:r>
            <a:r>
              <a:rPr lang="ru-RU" sz="1200" dirty="0">
                <a:solidFill>
                  <a:srgbClr val="E63312"/>
                </a:solidFill>
                <a:latin typeface="Times New Roman"/>
                <a:ea typeface="Times New Roman"/>
              </a:rPr>
              <a:t>ntc@ntcees.ru</a:t>
            </a:r>
            <a:endParaRPr lang="ru-RU" sz="1200" dirty="0">
              <a:solidFill>
                <a:srgbClr val="41445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E8A12EF-D0CF-FF45-BE7F-A2CA90D454B6}"/>
              </a:ext>
            </a:extLst>
          </p:cNvPr>
          <p:cNvSpPr/>
          <p:nvPr/>
        </p:nvSpPr>
        <p:spPr>
          <a:xfrm>
            <a:off x="3058783" y="2016738"/>
            <a:ext cx="3281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400" b="1" dirty="0">
                <a:solidFill>
                  <a:srgbClr val="41445C"/>
                </a:solidFill>
              </a:rPr>
              <a:t>компании по видам компетенций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="" xmlns:a16="http://schemas.microsoft.com/office/drawing/2014/main" id="{0DF3FC22-2982-7645-9890-3CAA35DD9860}"/>
              </a:ext>
            </a:extLst>
          </p:cNvPr>
          <p:cNvSpPr txBox="1">
            <a:spLocks/>
          </p:cNvSpPr>
          <p:nvPr/>
        </p:nvSpPr>
        <p:spPr>
          <a:xfrm>
            <a:off x="4022500" y="3157763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сертификационные испытания и настройка устройств противоаварийной автоматики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 сопровождение специализированного программного обеспечения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инструментов для оперативно-диспетчерского управления энергосистемами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анализ устойчивости, надежности и живучести энергосистем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научно-исследовательская деятельность 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="" xmlns:a16="http://schemas.microsoft.com/office/drawing/2014/main" id="{4A4F7E10-4F25-7A4E-B214-F268E0F232A3}"/>
              </a:ext>
            </a:extLst>
          </p:cNvPr>
          <p:cNvSpPr txBox="1">
            <a:spLocks/>
          </p:cNvSpPr>
          <p:nvPr/>
        </p:nvSpPr>
        <p:spPr>
          <a:xfrm>
            <a:off x="1350311" y="3169058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41445C"/>
                </a:solidFill>
              </a:rPr>
              <a:t>разработка программ развития энергосистем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разработка схем выдачи мощности, схем внешнего энергоснабжения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технико-экономическое обоснование замещающих мероприятий при выводе из эксплуатации генерирующего оборудования</a:t>
            </a:r>
          </a:p>
          <a:p>
            <a:pPr marL="0" indent="0"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2" name="Объект 13">
            <a:extLst>
              <a:ext uri="{FF2B5EF4-FFF2-40B4-BE49-F238E27FC236}">
                <a16:creationId xmlns="" xmlns:a16="http://schemas.microsoft.com/office/drawing/2014/main" id="{FFC39E11-5BD5-C64E-8A58-7C1F4D72DF8F}"/>
              </a:ext>
            </a:extLst>
          </p:cNvPr>
          <p:cNvSpPr txBox="1">
            <a:spLocks/>
          </p:cNvSpPr>
          <p:nvPr/>
        </p:nvSpPr>
        <p:spPr>
          <a:xfrm>
            <a:off x="1317391" y="5910364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Единоличный </a:t>
            </a:r>
          </a:p>
          <a:p>
            <a:r>
              <a:rPr lang="ru-RU" dirty="0"/>
              <a:t>исполнительный орган: </a:t>
            </a:r>
          </a:p>
          <a:p>
            <a:r>
              <a:rPr lang="ru-RU" dirty="0"/>
              <a:t>АО "НТЦ ЕЭС Группа компаний"</a:t>
            </a:r>
          </a:p>
        </p:txBody>
      </p:sp>
    </p:spTree>
    <p:extLst>
      <p:ext uri="{BB962C8B-B14F-4D97-AF65-F5344CB8AC3E}">
        <p14:creationId xmlns:p14="http://schemas.microsoft.com/office/powerpoint/2010/main" val="5216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7900995" cy="624121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Отличия и преимущества ПВК «АРУ РЗА» в сравнении с </a:t>
            </a:r>
            <a:r>
              <a:rPr lang="ru-RU" sz="2000" dirty="0"/>
              <a:t>другими ПВК по расчёту ТКЗ и </a:t>
            </a:r>
            <a:r>
              <a:rPr lang="ru-RU" sz="2000" dirty="0" err="1"/>
              <a:t>уставок</a:t>
            </a:r>
            <a:r>
              <a:rPr lang="ru-RU" sz="2000" dirty="0"/>
              <a:t> РЗ</a:t>
            </a:r>
            <a:r>
              <a:rPr lang="ru-RU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Полностью </a:t>
            </a:r>
            <a:r>
              <a:rPr lang="ru-RU" sz="1400" b="1" dirty="0"/>
              <a:t>самостоятельная отечественная программная разработка </a:t>
            </a:r>
            <a:r>
              <a:rPr lang="ru-RU" sz="1400" dirty="0"/>
              <a:t>(все модули программы, включая расчётное ядро) – позволяет гарантировать многолетний жизненный цикл комплекса и своевременную поддержку;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Наличие в программе </a:t>
            </a:r>
            <a:r>
              <a:rPr lang="ru-RU" sz="1400" b="1" dirty="0"/>
              <a:t>дополнительных модулей</a:t>
            </a:r>
            <a:r>
              <a:rPr lang="ru-RU" sz="1400" dirty="0"/>
              <a:t>, с интеграцией к функционалу основной программы, для удовлетворения всех основных потребностей пользователя ПВК, и позволяет отказаться от использования дополнительных программ, а также снижает вероятность возникновения ошибок при переносе данных: 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база паспортных параметров электрооборудования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расчёта параметров схем замещения </a:t>
            </a:r>
            <a:r>
              <a:rPr lang="ru-RU" sz="1400" b="1" dirty="0"/>
              <a:t>ВЛ/КЛ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расчёта параметров схем замещения  </a:t>
            </a:r>
            <a:r>
              <a:rPr lang="ru-RU" sz="1400" b="1" dirty="0"/>
              <a:t>Т/АТ/Р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возможность расчёта </a:t>
            </a:r>
            <a:r>
              <a:rPr lang="ru-RU" sz="1400" dirty="0" err="1"/>
              <a:t>уставок</a:t>
            </a:r>
            <a:r>
              <a:rPr lang="ru-RU" sz="1400" dirty="0"/>
              <a:t> основных и резервных устройств РЗ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анализа срабатывания устройств РЗ с относительной селективностью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формирования бланков </a:t>
            </a:r>
            <a:r>
              <a:rPr lang="ru-RU" sz="1400" dirty="0" err="1"/>
              <a:t>параметрирования</a:t>
            </a:r>
            <a:r>
              <a:rPr lang="ru-RU" sz="1400" dirty="0"/>
              <a:t> МП защит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определение места </a:t>
            </a:r>
            <a:r>
              <a:rPr lang="ru-RU" sz="1400" dirty="0" smtClean="0"/>
              <a:t>повреждения по параметрам аварийного режима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определение минимального состава генерирующего оборудования (</a:t>
            </a:r>
            <a:r>
              <a:rPr lang="ru-RU" sz="1400" b="1" dirty="0" smtClean="0"/>
              <a:t>МСГО</a:t>
            </a:r>
            <a:r>
              <a:rPr lang="ru-RU" sz="1400" dirty="0" smtClean="0"/>
              <a:t>)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sz="1400" dirty="0"/>
              <a:t>автоматизированный расчёт </a:t>
            </a:r>
            <a:r>
              <a:rPr lang="ru-RU" sz="1400" dirty="0" err="1"/>
              <a:t>уставок</a:t>
            </a:r>
            <a:r>
              <a:rPr lang="ru-RU" sz="1400" dirty="0"/>
              <a:t> устройств РЗ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моделирования работы устройств FACTS – позволяет моделировать источники солнечной и </a:t>
            </a:r>
            <a:r>
              <a:rPr lang="ru-RU" sz="1400" dirty="0" err="1"/>
              <a:t>ветро</a:t>
            </a:r>
            <a:r>
              <a:rPr lang="ru-RU" sz="1400" dirty="0"/>
              <a:t>-генерации, работу ВПТ, СТК.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2915816" y="276226"/>
            <a:ext cx="5661447" cy="463285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Отличия и преимущества ПВК «АРУ РЗА» в сравнении с </a:t>
            </a:r>
            <a:r>
              <a:rPr lang="ru-RU" dirty="0"/>
              <a:t>другими ПВК по расчёту ТКЗ и </a:t>
            </a:r>
            <a:r>
              <a:rPr lang="ru-RU" dirty="0" err="1"/>
              <a:t>уставок</a:t>
            </a:r>
            <a:r>
              <a:rPr lang="ru-RU" dirty="0"/>
              <a:t> РЗ</a:t>
            </a:r>
            <a:r>
              <a:rPr lang="ru-RU" dirty="0"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РАСЧЁТ ЭЛЕКТРИЧЕСКИХ ВЕЛИЧИН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расчёт электрических параметров объектов сети при любых видах повреждений (КЗ, обрывы, замыкания фаз, сложные повреждения), включая множественные;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сети неограниченного размера;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коммутации объектов сети (с заземлением и без);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автоматический учёт схем соединений обмоток трансформатора;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сети с использованием моделей устройств FACTS (ВПТ, СТК, нелинейный элемент, источник тока);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ударных токов КЗ и накопленного теплового импульса;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функция расчёта производной схемы прямой последовательности при наличии несимметрии на сети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токов качаний;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/>
              <a:t>эквивалентирование сети;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учёт нагрузочных напряжений в узлах (в </a:t>
            </a:r>
            <a:r>
              <a:rPr lang="ru-RU" sz="1400" dirty="0" err="1"/>
              <a:t>доаварийном</a:t>
            </a:r>
            <a:r>
              <a:rPr lang="ru-RU" sz="1400" dirty="0"/>
              <a:t> и аварийном режимах</a:t>
            </a:r>
            <a:r>
              <a:rPr lang="ru-RU" sz="1400" dirty="0" smtClean="0"/>
              <a:t>);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12475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РАСЧЁТ УСТАВОК УСТРОЙСТВ РЗА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полный спектр условий для расчёта </a:t>
            </a:r>
            <a:r>
              <a:rPr lang="ru-RU" sz="1400" dirty="0" err="1"/>
              <a:t>уставок</a:t>
            </a:r>
            <a:r>
              <a:rPr lang="ru-RU" sz="1400" dirty="0"/>
              <a:t> ступенчатых защит (токовых и дистанционных);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</a:t>
            </a:r>
            <a:r>
              <a:rPr lang="ru-RU" sz="1400" dirty="0" err="1"/>
              <a:t>уставок</a:t>
            </a:r>
            <a:r>
              <a:rPr lang="ru-RU" sz="1400" dirty="0"/>
              <a:t> основных защит, с функцией автоматического выбора расчётного режима при вводе электрических величин и генерацией подробной пояснительной записки;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проверка чувствительности ДЗ по </a:t>
            </a:r>
            <a:r>
              <a:rPr lang="ru-RU" sz="1400" dirty="0" err="1"/>
              <a:t>уставке</a:t>
            </a:r>
            <a:r>
              <a:rPr lang="ru-RU" sz="1400" dirty="0"/>
              <a:t>, по току точной работы, устройства блокировки при качаниях;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проверка чувствительности токовых защит по </a:t>
            </a:r>
            <a:r>
              <a:rPr lang="ru-RU" sz="1400" dirty="0" err="1"/>
              <a:t>уставке</a:t>
            </a:r>
            <a:r>
              <a:rPr lang="ru-RU" sz="1400" dirty="0"/>
              <a:t>, реле мощности, реле напряжения;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фонд РЗА для хранения и использования информации о защитах;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анализ срабатывания выбранного набора защит сети путём пошагового расчёта состояния сети, с учётом коммутаций ступеней защит в каждом шаге;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автоматизированный расчёт </a:t>
            </a:r>
            <a:r>
              <a:rPr lang="ru-RU" sz="1400" dirty="0" err="1"/>
              <a:t>уставок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модуль определения минимального состава генерирующего оборудования по условиям функционирования РЗА;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12317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Графический интерфейс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13" y="1457850"/>
            <a:ext cx="7930209" cy="2891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0" y="1729713"/>
            <a:ext cx="7901596" cy="7305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3" y="4579349"/>
            <a:ext cx="298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Графический редактор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5156" y="5333353"/>
            <a:ext cx="259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Диалоговые окна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753785"/>
            <a:ext cx="259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Табличный ввод</a:t>
            </a:r>
          </a:p>
        </p:txBody>
      </p:sp>
      <p:sp>
        <p:nvSpPr>
          <p:cNvPr id="18" name="5-конечная звезда 14"/>
          <p:cNvSpPr/>
          <p:nvPr/>
        </p:nvSpPr>
        <p:spPr>
          <a:xfrm>
            <a:off x="4788024" y="2980308"/>
            <a:ext cx="152851" cy="308350"/>
          </a:xfrm>
          <a:custGeom>
            <a:avLst/>
            <a:gdLst>
              <a:gd name="connsiteX0" fmla="*/ 0 w 297549"/>
              <a:gd name="connsiteY0" fmla="*/ 110018 h 288032"/>
              <a:gd name="connsiteX1" fmla="*/ 113654 w 297549"/>
              <a:gd name="connsiteY1" fmla="*/ 110019 h 288032"/>
              <a:gd name="connsiteX2" fmla="*/ 148775 w 297549"/>
              <a:gd name="connsiteY2" fmla="*/ 0 h 288032"/>
              <a:gd name="connsiteX3" fmla="*/ 183895 w 297549"/>
              <a:gd name="connsiteY3" fmla="*/ 110019 h 288032"/>
              <a:gd name="connsiteX4" fmla="*/ 297549 w 297549"/>
              <a:gd name="connsiteY4" fmla="*/ 110018 h 288032"/>
              <a:gd name="connsiteX5" fmla="*/ 205600 w 297549"/>
              <a:gd name="connsiteY5" fmla="*/ 178013 h 288032"/>
              <a:gd name="connsiteX6" fmla="*/ 240722 w 297549"/>
              <a:gd name="connsiteY6" fmla="*/ 288031 h 288032"/>
              <a:gd name="connsiteX7" fmla="*/ 148775 w 297549"/>
              <a:gd name="connsiteY7" fmla="*/ 220035 h 288032"/>
              <a:gd name="connsiteX8" fmla="*/ 56827 w 297549"/>
              <a:gd name="connsiteY8" fmla="*/ 288031 h 288032"/>
              <a:gd name="connsiteX9" fmla="*/ 91949 w 297549"/>
              <a:gd name="connsiteY9" fmla="*/ 178013 h 288032"/>
              <a:gd name="connsiteX10" fmla="*/ 0 w 297549"/>
              <a:gd name="connsiteY10" fmla="*/ 110018 h 288032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69894 w 297549"/>
              <a:gd name="connsiteY5" fmla="*/ 239926 h 288031"/>
              <a:gd name="connsiteX6" fmla="*/ 240722 w 297549"/>
              <a:gd name="connsiteY6" fmla="*/ 288031 h 288031"/>
              <a:gd name="connsiteX7" fmla="*/ 148775 w 297549"/>
              <a:gd name="connsiteY7" fmla="*/ 220035 h 288031"/>
              <a:gd name="connsiteX8" fmla="*/ 56827 w 297549"/>
              <a:gd name="connsiteY8" fmla="*/ 288031 h 288031"/>
              <a:gd name="connsiteX9" fmla="*/ 91949 w 297549"/>
              <a:gd name="connsiteY9" fmla="*/ 178013 h 288031"/>
              <a:gd name="connsiteX10" fmla="*/ 0 w 297549"/>
              <a:gd name="connsiteY10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69894 w 297549"/>
              <a:gd name="connsiteY5" fmla="*/ 239926 h 288031"/>
              <a:gd name="connsiteX6" fmla="*/ 240722 w 297549"/>
              <a:gd name="connsiteY6" fmla="*/ 288031 h 288031"/>
              <a:gd name="connsiteX7" fmla="*/ 56827 w 297549"/>
              <a:gd name="connsiteY7" fmla="*/ 288031 h 288031"/>
              <a:gd name="connsiteX8" fmla="*/ 91949 w 297549"/>
              <a:gd name="connsiteY8" fmla="*/ 178013 h 288031"/>
              <a:gd name="connsiteX9" fmla="*/ 0 w 297549"/>
              <a:gd name="connsiteY9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40722 w 297549"/>
              <a:gd name="connsiteY5" fmla="*/ 288031 h 288031"/>
              <a:gd name="connsiteX6" fmla="*/ 56827 w 297549"/>
              <a:gd name="connsiteY6" fmla="*/ 288031 h 288031"/>
              <a:gd name="connsiteX7" fmla="*/ 91949 w 297549"/>
              <a:gd name="connsiteY7" fmla="*/ 178013 h 288031"/>
              <a:gd name="connsiteX8" fmla="*/ 0 w 297549"/>
              <a:gd name="connsiteY8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297549 w 297549"/>
              <a:gd name="connsiteY3" fmla="*/ 110018 h 288031"/>
              <a:gd name="connsiteX4" fmla="*/ 240722 w 297549"/>
              <a:gd name="connsiteY4" fmla="*/ 288031 h 288031"/>
              <a:gd name="connsiteX5" fmla="*/ 56827 w 297549"/>
              <a:gd name="connsiteY5" fmla="*/ 288031 h 288031"/>
              <a:gd name="connsiteX6" fmla="*/ 91949 w 297549"/>
              <a:gd name="connsiteY6" fmla="*/ 178013 h 288031"/>
              <a:gd name="connsiteX7" fmla="*/ 0 w 297549"/>
              <a:gd name="connsiteY7" fmla="*/ 110018 h 288031"/>
              <a:gd name="connsiteX0" fmla="*/ 0 w 297549"/>
              <a:gd name="connsiteY0" fmla="*/ 110018 h 288031"/>
              <a:gd name="connsiteX1" fmla="*/ 148775 w 297549"/>
              <a:gd name="connsiteY1" fmla="*/ 0 h 288031"/>
              <a:gd name="connsiteX2" fmla="*/ 297549 w 297549"/>
              <a:gd name="connsiteY2" fmla="*/ 110018 h 288031"/>
              <a:gd name="connsiteX3" fmla="*/ 240722 w 297549"/>
              <a:gd name="connsiteY3" fmla="*/ 288031 h 288031"/>
              <a:gd name="connsiteX4" fmla="*/ 56827 w 297549"/>
              <a:gd name="connsiteY4" fmla="*/ 288031 h 288031"/>
              <a:gd name="connsiteX5" fmla="*/ 91949 w 297549"/>
              <a:gd name="connsiteY5" fmla="*/ 178013 h 288031"/>
              <a:gd name="connsiteX6" fmla="*/ 0 w 297549"/>
              <a:gd name="connsiteY6" fmla="*/ 110018 h 288031"/>
              <a:gd name="connsiteX0" fmla="*/ 0 w 297549"/>
              <a:gd name="connsiteY0" fmla="*/ 110018 h 288031"/>
              <a:gd name="connsiteX1" fmla="*/ 148775 w 297549"/>
              <a:gd name="connsiteY1" fmla="*/ 0 h 288031"/>
              <a:gd name="connsiteX2" fmla="*/ 297549 w 297549"/>
              <a:gd name="connsiteY2" fmla="*/ 110018 h 288031"/>
              <a:gd name="connsiteX3" fmla="*/ 240722 w 297549"/>
              <a:gd name="connsiteY3" fmla="*/ 288031 h 288031"/>
              <a:gd name="connsiteX4" fmla="*/ 56827 w 297549"/>
              <a:gd name="connsiteY4" fmla="*/ 288031 h 288031"/>
              <a:gd name="connsiteX5" fmla="*/ 0 w 297549"/>
              <a:gd name="connsiteY5" fmla="*/ 110018 h 288031"/>
              <a:gd name="connsiteX0" fmla="*/ 0 w 252305"/>
              <a:gd name="connsiteY0" fmla="*/ 5243 h 288031"/>
              <a:gd name="connsiteX1" fmla="*/ 103531 w 252305"/>
              <a:gd name="connsiteY1" fmla="*/ 0 h 288031"/>
              <a:gd name="connsiteX2" fmla="*/ 252305 w 252305"/>
              <a:gd name="connsiteY2" fmla="*/ 110018 h 288031"/>
              <a:gd name="connsiteX3" fmla="*/ 195478 w 252305"/>
              <a:gd name="connsiteY3" fmla="*/ 288031 h 288031"/>
              <a:gd name="connsiteX4" fmla="*/ 11583 w 252305"/>
              <a:gd name="connsiteY4" fmla="*/ 288031 h 288031"/>
              <a:gd name="connsiteX5" fmla="*/ 0 w 252305"/>
              <a:gd name="connsiteY5" fmla="*/ 5243 h 288031"/>
              <a:gd name="connsiteX0" fmla="*/ 0 w 252305"/>
              <a:gd name="connsiteY0" fmla="*/ 0 h 282788"/>
              <a:gd name="connsiteX1" fmla="*/ 252305 w 252305"/>
              <a:gd name="connsiteY1" fmla="*/ 104775 h 282788"/>
              <a:gd name="connsiteX2" fmla="*/ 195478 w 252305"/>
              <a:gd name="connsiteY2" fmla="*/ 282788 h 282788"/>
              <a:gd name="connsiteX3" fmla="*/ 11583 w 252305"/>
              <a:gd name="connsiteY3" fmla="*/ 282788 h 282788"/>
              <a:gd name="connsiteX4" fmla="*/ 0 w 252305"/>
              <a:gd name="connsiteY4" fmla="*/ 0 h 282788"/>
              <a:gd name="connsiteX0" fmla="*/ 0 w 195478"/>
              <a:gd name="connsiteY0" fmla="*/ 4762 h 287550"/>
              <a:gd name="connsiteX1" fmla="*/ 183249 w 195478"/>
              <a:gd name="connsiteY1" fmla="*/ 0 h 287550"/>
              <a:gd name="connsiteX2" fmla="*/ 195478 w 195478"/>
              <a:gd name="connsiteY2" fmla="*/ 287550 h 287550"/>
              <a:gd name="connsiteX3" fmla="*/ 11583 w 195478"/>
              <a:gd name="connsiteY3" fmla="*/ 287550 h 287550"/>
              <a:gd name="connsiteX4" fmla="*/ 0 w 195478"/>
              <a:gd name="connsiteY4" fmla="*/ 4762 h 287550"/>
              <a:gd name="connsiteX0" fmla="*/ 0 w 195478"/>
              <a:gd name="connsiteY0" fmla="*/ 0 h 282788"/>
              <a:gd name="connsiteX1" fmla="*/ 192774 w 195478"/>
              <a:gd name="connsiteY1" fmla="*/ 2381 h 282788"/>
              <a:gd name="connsiteX2" fmla="*/ 195478 w 195478"/>
              <a:gd name="connsiteY2" fmla="*/ 282788 h 282788"/>
              <a:gd name="connsiteX3" fmla="*/ 11583 w 195478"/>
              <a:gd name="connsiteY3" fmla="*/ 282788 h 282788"/>
              <a:gd name="connsiteX4" fmla="*/ 0 w 195478"/>
              <a:gd name="connsiteY4" fmla="*/ 0 h 282788"/>
              <a:gd name="connsiteX0" fmla="*/ 7174 w 183895"/>
              <a:gd name="connsiteY0" fmla="*/ 0 h 285077"/>
              <a:gd name="connsiteX1" fmla="*/ 181191 w 183895"/>
              <a:gd name="connsiteY1" fmla="*/ 4670 h 285077"/>
              <a:gd name="connsiteX2" fmla="*/ 183895 w 183895"/>
              <a:gd name="connsiteY2" fmla="*/ 285077 h 285077"/>
              <a:gd name="connsiteX3" fmla="*/ 0 w 183895"/>
              <a:gd name="connsiteY3" fmla="*/ 285077 h 285077"/>
              <a:gd name="connsiteX4" fmla="*/ 7174 w 183895"/>
              <a:gd name="connsiteY4" fmla="*/ 0 h 285077"/>
              <a:gd name="connsiteX0" fmla="*/ 0 w 190789"/>
              <a:gd name="connsiteY0" fmla="*/ 0 h 285077"/>
              <a:gd name="connsiteX1" fmla="*/ 188085 w 190789"/>
              <a:gd name="connsiteY1" fmla="*/ 4670 h 285077"/>
              <a:gd name="connsiteX2" fmla="*/ 190789 w 190789"/>
              <a:gd name="connsiteY2" fmla="*/ 285077 h 285077"/>
              <a:gd name="connsiteX3" fmla="*/ 6894 w 190789"/>
              <a:gd name="connsiteY3" fmla="*/ 285077 h 285077"/>
              <a:gd name="connsiteX4" fmla="*/ 0 w 190789"/>
              <a:gd name="connsiteY4" fmla="*/ 0 h 285077"/>
              <a:gd name="connsiteX0" fmla="*/ 0 w 190789"/>
              <a:gd name="connsiteY0" fmla="*/ 0 h 280500"/>
              <a:gd name="connsiteX1" fmla="*/ 188085 w 190789"/>
              <a:gd name="connsiteY1" fmla="*/ 93 h 280500"/>
              <a:gd name="connsiteX2" fmla="*/ 190789 w 190789"/>
              <a:gd name="connsiteY2" fmla="*/ 280500 h 280500"/>
              <a:gd name="connsiteX3" fmla="*/ 6894 w 190789"/>
              <a:gd name="connsiteY3" fmla="*/ 280500 h 280500"/>
              <a:gd name="connsiteX4" fmla="*/ 0 w 190789"/>
              <a:gd name="connsiteY4" fmla="*/ 0 h 28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89" h="280500">
                <a:moveTo>
                  <a:pt x="0" y="0"/>
                </a:moveTo>
                <a:lnTo>
                  <a:pt x="188085" y="93"/>
                </a:lnTo>
                <a:cubicBezTo>
                  <a:pt x="188986" y="93562"/>
                  <a:pt x="189888" y="187031"/>
                  <a:pt x="190789" y="280500"/>
                </a:cubicBezTo>
                <a:lnTo>
                  <a:pt x="6894" y="2805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42265"/>
            <a:ext cx="3251928" cy="2007093"/>
          </a:xfrm>
          <a:prstGeom prst="rect">
            <a:avLst/>
          </a:prstGeom>
          <a:ln w="19050"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2785580" y="2927578"/>
            <a:ext cx="3095156" cy="503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1" name="Прямоугольник 20"/>
          <p:cNvSpPr/>
          <p:nvPr/>
        </p:nvSpPr>
        <p:spPr>
          <a:xfrm>
            <a:off x="2785580" y="3431634"/>
            <a:ext cx="3095156" cy="56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0736" y="2971977"/>
            <a:ext cx="2306533" cy="29222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57" y="3288658"/>
            <a:ext cx="4813367" cy="258138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9552" y="4946767"/>
            <a:ext cx="2980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Контроль параметров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85" y="1728833"/>
            <a:ext cx="7904290" cy="7351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47" y="1728881"/>
            <a:ext cx="7901596" cy="7248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89" y="1732906"/>
            <a:ext cx="7898902" cy="7150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68" y="1744789"/>
            <a:ext cx="7901596" cy="7205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96" y="2992284"/>
            <a:ext cx="5497173" cy="30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0" grpId="0" animBg="1"/>
      <p:bldP spid="20" grpId="1" animBg="1"/>
      <p:bldP spid="21" grpId="0" animBg="1"/>
      <p:bldP spid="21" grpId="1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894214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Расчёт повреждения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BFC81D8-D67E-4D73-AC81-5EAB7A65A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805328"/>
            <a:ext cx="7894814" cy="3868547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  <a:endCxn id="15" idx="3"/>
          </p:cNvCxnSpPr>
          <p:nvPr/>
        </p:nvCxnSpPr>
        <p:spPr>
          <a:xfrm flipH="1">
            <a:off x="3356738" y="2716554"/>
            <a:ext cx="3565333" cy="1453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77" y="2934907"/>
            <a:ext cx="2157249" cy="2265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07" y="4067699"/>
            <a:ext cx="211031" cy="2053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57162" y="2343378"/>
            <a:ext cx="291289" cy="3259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09" y="3002560"/>
            <a:ext cx="3163463" cy="2271941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929450" y="4973679"/>
            <a:ext cx="545421" cy="325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0DD1DE-A443-422A-8C5D-48E82EC8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05" y="3259969"/>
            <a:ext cx="6256858" cy="16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Вывод результатов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503206" y="1560356"/>
            <a:ext cx="308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Протокол расчётов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3206" y="1945371"/>
            <a:ext cx="380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Сохранение результатов расчётов: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2462" y="4037589"/>
            <a:ext cx="341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Печать протокола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9" y="1834001"/>
            <a:ext cx="4566232" cy="397671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5812559" y="2633430"/>
            <a:ext cx="3021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TXT</a:t>
            </a:r>
            <a:r>
              <a:rPr lang="ru-RU" sz="1600" dirty="0"/>
              <a:t>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12559" y="2971984"/>
            <a:ext cx="3499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DOCX</a:t>
            </a:r>
            <a:r>
              <a:rPr lang="ru-RU" sz="1600" dirty="0"/>
              <a:t>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03818" y="3310538"/>
            <a:ext cx="3273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XLS</a:t>
            </a:r>
            <a:r>
              <a:rPr lang="ru-RU" sz="1600" dirty="0"/>
              <a:t>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896" y="5621375"/>
            <a:ext cx="509705" cy="1893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8" name="Прямоугольник 27"/>
          <p:cNvSpPr/>
          <p:nvPr/>
        </p:nvSpPr>
        <p:spPr>
          <a:xfrm>
            <a:off x="1914220" y="5616854"/>
            <a:ext cx="424160" cy="1893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9" name="Прямоугольник 28"/>
          <p:cNvSpPr/>
          <p:nvPr/>
        </p:nvSpPr>
        <p:spPr>
          <a:xfrm>
            <a:off x="836184" y="1980251"/>
            <a:ext cx="413187" cy="189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30" name="Прямоугольник 29"/>
          <p:cNvSpPr/>
          <p:nvPr/>
        </p:nvSpPr>
        <p:spPr>
          <a:xfrm>
            <a:off x="5800900" y="3640860"/>
            <a:ext cx="3348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HTML</a:t>
            </a:r>
            <a:r>
              <a:rPr lang="ru-RU" sz="1600" dirty="0"/>
              <a:t>;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42461" y="4431057"/>
            <a:ext cx="341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Выборочный вывод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4" y="2424668"/>
            <a:ext cx="3800080" cy="295453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0" y="2526339"/>
            <a:ext cx="3832989" cy="387205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9" y="2627095"/>
            <a:ext cx="3848161" cy="3413831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34" y="2750151"/>
            <a:ext cx="4098348" cy="321850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03" y="2469722"/>
            <a:ext cx="4127372" cy="360182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3495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1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3.xml><?xml version="1.0" encoding="utf-8"?>
<a:theme xmlns:a="http://schemas.openxmlformats.org/drawingml/2006/main" name="2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4.xml><?xml version="1.0" encoding="utf-8"?>
<a:theme xmlns:a="http://schemas.openxmlformats.org/drawingml/2006/main" name="3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17518</TotalTime>
  <Words>2657</Words>
  <Application>Microsoft Office PowerPoint</Application>
  <PresentationFormat>Экран (4:3)</PresentationFormat>
  <Paragraphs>413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НТЦ ЕЭС 2020</vt:lpstr>
      <vt:lpstr>1_НТЦ ЕЭС 2020</vt:lpstr>
      <vt:lpstr>2_НТЦ ЕЭС 2020</vt:lpstr>
      <vt:lpstr>3_НТЦ ЕЭС 2020</vt:lpstr>
      <vt:lpstr>ПВК «АРУ РЗА»</vt:lpstr>
      <vt:lpstr>Общие сведения о ПВК «АРУ РЗА»</vt:lpstr>
      <vt:lpstr>Развитие ПВК «АРУ РЗА»</vt:lpstr>
      <vt:lpstr>Отличия и преимущества ПВК «АРУ РЗА» в сравнении с другими ПВК по расчёту ТКЗ и уставок РЗ </vt:lpstr>
      <vt:lpstr>РАСЧЁТ ЭЛЕКТРИЧЕСКИХ ВЕЛИЧИН</vt:lpstr>
      <vt:lpstr>РАСЧЁТ УСТАВОК УСТРОЙСТВ РЗА</vt:lpstr>
      <vt:lpstr>Графический интерфейс</vt:lpstr>
      <vt:lpstr>Расчёт повреждения</vt:lpstr>
      <vt:lpstr>Вывод результатов расчёта</vt:lpstr>
      <vt:lpstr>Блок эквивалентирования</vt:lpstr>
      <vt:lpstr>Модуль К.У.Р.С.</vt:lpstr>
      <vt:lpstr>Защиты с абсолютной селективностью:</vt:lpstr>
      <vt:lpstr>Пошаговый процесс расчёта уставок</vt:lpstr>
      <vt:lpstr>Взаимодействие с модулем К.У.Р.С.</vt:lpstr>
      <vt:lpstr>Защиты с относительной селективностью</vt:lpstr>
      <vt:lpstr>Команды модуля К.У.Р.С. для расчёта уставок РЗ</vt:lpstr>
      <vt:lpstr>Фонд устройств РЗ</vt:lpstr>
      <vt:lpstr>Возможности в части ступенчатых защит:</vt:lpstr>
      <vt:lpstr>Возможности в части основных защит:</vt:lpstr>
      <vt:lpstr>Модуль формирования бланков параметрирования МП защит</vt:lpstr>
      <vt:lpstr>Презентация PowerPoint</vt:lpstr>
      <vt:lpstr>Модуль расчёта параметров ВЛ/КЛ</vt:lpstr>
      <vt:lpstr>Структура данных. Интерфейс.</vt:lpstr>
      <vt:lpstr>Расчёт параметров воздушных линий.</vt:lpstr>
      <vt:lpstr>Расчёт параметров кабельных линий.</vt:lpstr>
      <vt:lpstr>Расчёт параметров трансформаторов, автотрансформаторов, реакторов</vt:lpstr>
      <vt:lpstr>Презентация PowerPoint</vt:lpstr>
      <vt:lpstr>Расчёт производной схемы прямой последовательности</vt:lpstr>
      <vt:lpstr>Использование команды</vt:lpstr>
      <vt:lpstr>Модуль определения места повреждения (ОМП) </vt:lpstr>
      <vt:lpstr>Возможности модуля</vt:lpstr>
      <vt:lpstr>Веб-сайт www.arurza.ru</vt:lpstr>
      <vt:lpstr>Документация к программному комплексу</vt:lpstr>
      <vt:lpstr>Благодарим за внимание!</vt:lpstr>
      <vt:lpstr>Миссия Группы</vt:lpstr>
      <vt:lpstr>В Группу НТЦ ЕЭС 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 Общее руководство Группой осуществляет АО «НТЦ ЕЭС Группа компаний».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Гуриков О.В.</dc:creator>
  <cp:lastModifiedBy>Aleks</cp:lastModifiedBy>
  <cp:revision>828</cp:revision>
  <dcterms:created xsi:type="dcterms:W3CDTF">2013-06-04T08:55:17Z</dcterms:created>
  <dcterms:modified xsi:type="dcterms:W3CDTF">2021-07-30T14:12:55Z</dcterms:modified>
</cp:coreProperties>
</file>